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648" r:id="rId2"/>
    <p:sldId id="650" r:id="rId3"/>
    <p:sldId id="688" r:id="rId4"/>
    <p:sldId id="689" r:id="rId5"/>
    <p:sldId id="668" r:id="rId6"/>
    <p:sldId id="673" r:id="rId7"/>
    <p:sldId id="682" r:id="rId8"/>
    <p:sldId id="674" r:id="rId9"/>
    <p:sldId id="675" r:id="rId10"/>
    <p:sldId id="676" r:id="rId11"/>
    <p:sldId id="677" r:id="rId12"/>
    <p:sldId id="693" r:id="rId13"/>
    <p:sldId id="694" r:id="rId14"/>
    <p:sldId id="678" r:id="rId15"/>
    <p:sldId id="679" r:id="rId16"/>
    <p:sldId id="680" r:id="rId17"/>
    <p:sldId id="681" r:id="rId18"/>
    <p:sldId id="683" r:id="rId19"/>
    <p:sldId id="684" r:id="rId20"/>
    <p:sldId id="685" r:id="rId21"/>
    <p:sldId id="686" r:id="rId22"/>
    <p:sldId id="690" r:id="rId23"/>
    <p:sldId id="692" r:id="rId24"/>
    <p:sldId id="691" r:id="rId25"/>
    <p:sldId id="687" r:id="rId26"/>
  </p:sldIdLst>
  <p:sldSz cx="9144000" cy="5143500" type="screen16x9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Seção Padrão" id="{DB4CB04A-711C-4ECF-881D-F2EEF97C2A71}">
          <p14:sldIdLst>
            <p14:sldId id="648"/>
            <p14:sldId id="649"/>
            <p14:sldId id="666"/>
            <p14:sldId id="663"/>
            <p14:sldId id="661"/>
            <p14:sldId id="662"/>
            <p14:sldId id="664"/>
            <p14:sldId id="665"/>
            <p14:sldId id="650"/>
            <p14:sldId id="651"/>
            <p14:sldId id="65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7000D"/>
    <a:srgbClr val="5A5B5E"/>
    <a:srgbClr val="1C7230"/>
    <a:srgbClr val="F4B500"/>
    <a:srgbClr val="B40011"/>
    <a:srgbClr val="14879E"/>
    <a:srgbClr val="C0F1F6"/>
    <a:srgbClr val="004B82"/>
    <a:srgbClr val="1DBCCF"/>
    <a:srgbClr val="E46C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3154" autoAdjust="0"/>
  </p:normalViewPr>
  <p:slideViewPr>
    <p:cSldViewPr>
      <p:cViewPr varScale="1">
        <p:scale>
          <a:sx n="128" d="100"/>
          <a:sy n="128" d="100"/>
        </p:scale>
        <p:origin x="-1134" y="-9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36363-5CBF-4FD5-B2FE-1EE5865220D6}" type="datetimeFigureOut">
              <a:rPr lang="pt-BR" smtClean="0"/>
              <a:t>04/05/2021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233D-2D05-4DBD-A6C7-924688199A8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B55F300-6313-491A-B7A3-E77F3AC5E872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6FAF736-AF3F-412C-89CA-EAECDCDF2A1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7268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D6FAF736-AF3F-412C-89CA-EAECDCDF2A1E}" type="slidenum">
              <a:rPr lang="pt-BR" smtClean="0">
                <a:solidFill>
                  <a:prstClr val="black"/>
                </a:solidFill>
                <a:latin typeface="Calibri"/>
              </a:rPr>
              <a:pPr defTabSz="966612">
                <a:defRPr/>
              </a:pPr>
              <a:t>1</a:t>
            </a:fld>
            <a:endParaRPr lang="pt-B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7529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75299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err="1"/>
              <a:t>Template</a:t>
            </a:r>
            <a:r>
              <a:rPr lang="pt-BR" b="1" dirty="0"/>
              <a:t> de</a:t>
            </a:r>
            <a:r>
              <a:rPr lang="pt-BR" b="1" baseline="0" dirty="0"/>
              <a:t> capa</a:t>
            </a:r>
          </a:p>
          <a:p>
            <a:r>
              <a:rPr lang="pt-BR" b="0" baseline="0" dirty="0"/>
              <a:t>Em coletivas, a capa deve conter o nome do Núcleo e do Centro realizador da pesquisa. A equipe é listada na página final.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AF736-AF3F-412C-89CA-EAECDCDF2A1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5957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267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62175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92659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6133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0666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02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8140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0346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941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4415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2B203B7-6571-44C7-8EF1-754EF1957FA0}" type="datetimeFigureOut">
              <a:rPr lang="pt-BR" smtClean="0"/>
              <a:pPr/>
              <a:t>04/05/2021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8C6F66A-0E64-48C9-8A19-C3F17A7254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9440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789552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53649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Subtítulo </a:t>
            </a:r>
          </a:p>
          <a:p>
            <a:pPr lvl="1"/>
            <a:r>
              <a:rPr lang="pt-BR" dirty="0"/>
              <a:t>Segundo nível</a:t>
            </a:r>
          </a:p>
        </p:txBody>
      </p:sp>
      <p:sp>
        <p:nvSpPr>
          <p:cNvPr id="10" name="Retângulo 9"/>
          <p:cNvSpPr/>
          <p:nvPr userDrawn="1"/>
        </p:nvSpPr>
        <p:spPr>
          <a:xfrm>
            <a:off x="0" y="0"/>
            <a:ext cx="9144000" cy="627534"/>
          </a:xfrm>
          <a:prstGeom prst="rect">
            <a:avLst/>
          </a:prstGeom>
          <a:solidFill>
            <a:srgbClr val="004B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223"/>
            <a:ext cx="2232248" cy="373299"/>
          </a:xfrm>
          <a:prstGeom prst="rect">
            <a:avLst/>
          </a:prstGeom>
        </p:spPr>
      </p:pic>
      <p:sp>
        <p:nvSpPr>
          <p:cNvPr id="12" name="CaixaDeTexto 11"/>
          <p:cNvSpPr txBox="1"/>
          <p:nvPr userDrawn="1"/>
        </p:nvSpPr>
        <p:spPr>
          <a:xfrm>
            <a:off x="6732241" y="195486"/>
            <a:ext cx="2201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Fira Sans ExtraLight" pitchFamily="34" charset="0"/>
                <a:ea typeface="Fira Sans ExtraLight" pitchFamily="34" charset="0"/>
              </a:rPr>
              <a:t>www.fee.rs.gov.br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140129" y="90499"/>
            <a:ext cx="6374502" cy="646331"/>
          </a:xfrm>
          <a:prstGeom prst="rect">
            <a:avLst/>
          </a:prstGeom>
          <a:solidFill>
            <a:srgbClr val="004B82"/>
          </a:solidFill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DEE - Departamento de Economia e Estatística</a:t>
            </a:r>
          </a:p>
          <a:p>
            <a:r>
              <a:rPr lang="pt-BR" b="1" dirty="0">
                <a:solidFill>
                  <a:schemeClr val="bg1"/>
                </a:solidFill>
              </a:rPr>
              <a:t>SEPLAG - Secretaria</a:t>
            </a:r>
            <a:r>
              <a:rPr lang="pt-BR" b="1" baseline="0" dirty="0">
                <a:solidFill>
                  <a:schemeClr val="bg1"/>
                </a:solidFill>
              </a:rPr>
              <a:t> de Planejamento, Orçamento e Gestão do RS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6351510" y="90499"/>
            <a:ext cx="2612978" cy="646331"/>
          </a:xfrm>
          <a:prstGeom prst="rect">
            <a:avLst/>
          </a:prstGeom>
          <a:solidFill>
            <a:srgbClr val="004B82"/>
          </a:solidFill>
        </p:spPr>
        <p:txBody>
          <a:bodyPr wrap="square" rtlCol="0">
            <a:spAutoFit/>
          </a:bodyPr>
          <a:lstStyle/>
          <a:p>
            <a:endParaRPr lang="pt-BR" b="1" dirty="0">
              <a:solidFill>
                <a:schemeClr val="bg1"/>
              </a:solidFill>
            </a:endParaRPr>
          </a:p>
          <a:p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4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Fira Sans" pitchFamily="34" charset="0"/>
          <a:ea typeface="Fira Sans" pitchFamily="34" charset="0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itchFamily="34" charset="0"/>
          <a:ea typeface="Fira Sans" pitchFamily="34" charset="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edidos.rs.gov.br/" TargetMode="Externa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hyperlink" Target="https://airtable.com/shreIAJkYW5vliBRp/tblin6UMfwcnsy7k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irtable.com/shromJJeEcLPsKgAw/tblnoLWmbbP6se6Uq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www.youtube.com/watch?v=wnFE7PMQ6CI&amp;t=400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airtable.com/tblkdjSDJkgabF7E1/viwRi51W2YBmFmwG3?blocks=hid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lateral_sil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34943" y="0"/>
            <a:ext cx="1709057" cy="5143500"/>
          </a:xfrm>
          <a:prstGeom prst="rect">
            <a:avLst/>
          </a:prstGeom>
        </p:spPr>
      </p:pic>
      <p:pic>
        <p:nvPicPr>
          <p:cNvPr id="35" name="Imagem 34" descr="caff_fot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8072462" cy="5143500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428596" y="642924"/>
            <a:ext cx="7715304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Departamento de </a:t>
            </a: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Gestão de Pessoas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(DEGEP)</a:t>
            </a:r>
            <a:endParaRPr kumimoji="0" lang="pt-BR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71538" y="2500312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1º Trimestre / 2021</a:t>
            </a:r>
            <a:endParaRPr kumimoji="0" lang="pt-BR" sz="22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000100" y="4572014"/>
            <a:ext cx="571504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Porto Alegre, maio/2021</a:t>
            </a: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5206" y="1785932"/>
            <a:ext cx="1512882" cy="1580813"/>
          </a:xfrm>
          <a:prstGeom prst="rect">
            <a:avLst/>
          </a:prstGeom>
        </p:spPr>
      </p:pic>
      <p:pic>
        <p:nvPicPr>
          <p:cNvPr id="10" name="Imagem 9" descr="Balanco_trimestral_SEPLAG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1714494"/>
            <a:ext cx="3714744" cy="5638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27421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Benefícios e </a:t>
            </a:r>
            <a:r>
              <a:rPr lang="pt-BR" sz="23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Vanatagens</a:t>
            </a: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DIBEN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3" y="1357303"/>
          <a:ext cx="8501120" cy="3568532"/>
        </p:xfrm>
        <a:graphic>
          <a:graphicData uri="http://schemas.openxmlformats.org/drawingml/2006/table">
            <a:tbl>
              <a:tblPr/>
              <a:tblGrid>
                <a:gridCol w="1700224"/>
                <a:gridCol w="1700224"/>
                <a:gridCol w="1700224"/>
                <a:gridCol w="1700224"/>
                <a:gridCol w="1700224"/>
              </a:tblGrid>
              <a:tr h="1557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Registro de Atividades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pt-BR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5576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Janeiro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Fevereiro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Março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Abono de Permanência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563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315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1088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Ação Judicial/Consulta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Adicional de Incentivo à Capacitação (AICAP)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05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Validação de Servidor Ativo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Gratificação de Permanência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Avanço, Triênios e Adicionais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9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Gratificação de Incentivo à Capacitação (GICAP)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3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Incorporação de Classe Especial/FG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Licenças-Prêmio e Especial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Progressão de Nível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Averbação/Desaverbação de Registro Funcional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163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135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Vantagens de servidores CLT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813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507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1860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7225" marR="3474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Estruturas e Projetos – DIGEP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214428"/>
            <a:ext cx="8501122" cy="38010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000" b="1" dirty="0" err="1" smtClean="0">
                <a:latin typeface="Arial" pitchFamily="34" charset="0"/>
                <a:cs typeface="Arial" pitchFamily="34" charset="0"/>
              </a:rPr>
              <a:t>e-Social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0" algn="just">
              <a:defRPr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conclusão do  Termo de Abertura do Projeto, elaboração do Plano de Comunicação e  proposta de estruturação do Núcleo Operacional do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e-Social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propondo o formato de trabalho, responsabilidades, bem como término dos ajustes do cadastro no sistema IF-RHE</a:t>
            </a:r>
          </a:p>
          <a:p>
            <a:pPr algn="just"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Estruturas e Projetos – DIGEP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214428"/>
            <a:ext cx="8501122" cy="540147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Mapeamento e Redesenho de Processos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: andamento nos mapeamentos e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redesenhos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dos fluxos de: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Disposição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Cedência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de Servidores e  Nomeação e designação de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CCs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FGs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Módulo de Controle de Vagas (CV) do Tribunal de Justiça adaptado ao Executivo, </a:t>
            </a:r>
          </a:p>
          <a:p>
            <a:pPr algn="just">
              <a:buFontTx/>
              <a:buChar char="-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Abono Permanência e Emissão de Certidão de Tempo de Contribuição</a:t>
            </a:r>
          </a:p>
          <a:p>
            <a:pPr algn="just">
              <a:buFontTx/>
              <a:buChar char="-"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Comunicado de Acidente de Trabalho e Monitoramento de Saúde do Trabalhador </a:t>
            </a:r>
          </a:p>
          <a:p>
            <a:pPr algn="just">
              <a:buFontTx/>
              <a:buChar char="-"/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dirty="0" smtClean="0"/>
          </a:p>
          <a:p>
            <a:pPr lvl="0" algn="just">
              <a:buFont typeface="Arial" pitchFamily="34" charset="0"/>
              <a:buChar char="•"/>
              <a:defRPr/>
            </a:pPr>
            <a:endParaRPr lang="pt-BR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Estruturas e Projetos – DIGEP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14282" y="1214428"/>
            <a:ext cx="8501122" cy="54322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1700" b="1" dirty="0" smtClean="0">
                <a:latin typeface="Arial" pitchFamily="34" charset="0"/>
                <a:cs typeface="Arial" pitchFamily="34" charset="0"/>
              </a:rPr>
              <a:t>Estruturas</a:t>
            </a:r>
          </a:p>
          <a:p>
            <a:pPr algn="just">
              <a:buFontTx/>
              <a:buChar char="-"/>
              <a:defRPr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mapeamento da legislação dos Colegiados (constatado que 43% tem código no RHE e 57% não tem código no RHE)</a:t>
            </a:r>
          </a:p>
          <a:p>
            <a:pPr algn="just">
              <a:buFontTx/>
              <a:buChar char="-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seguimento na pesquisa junto às Secretarias (por meio de abertura de expediente PROA para envio de Ofício e Planilha “DE-PARA” para validação do órgão) sobre a legislação vigente 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versus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o que consta no sistema RHE</a:t>
            </a:r>
          </a:p>
          <a:p>
            <a:pPr algn="just"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Char char="-"/>
              <a:defRPr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após o retorno dos órgãos, foi realizada a atualização da estrutura no sistema RHE, com a inclusão, alteração e exclusão de setores das seguintes Secretarias: SEAPDR, SECOM, SELT, SEL, SICT e SEAPEN foram finalizadas; SEDAC - aguardando publicação de complemento de estrutura; SOP - aguardando publicação de complemento de estrutura; SJCDH - aguardando publicação de complemento de estrutura.</a:t>
            </a:r>
          </a:p>
          <a:p>
            <a:pPr algn="just">
              <a:buFont typeface="Arial" pitchFamily="34" charset="0"/>
              <a:buChar char="•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Estruturas e Projetos – DIGEP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85720" y="1277098"/>
          <a:ext cx="8429686" cy="3580665"/>
        </p:xfrm>
        <a:graphic>
          <a:graphicData uri="http://schemas.openxmlformats.org/drawingml/2006/table">
            <a:tbl>
              <a:tblPr/>
              <a:tblGrid>
                <a:gridCol w="5421322"/>
                <a:gridCol w="752091"/>
                <a:gridCol w="752091"/>
                <a:gridCol w="752091"/>
                <a:gridCol w="752091"/>
              </a:tblGrid>
              <a:tr h="17307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Registro de Atividades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730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Janeiro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Fevereiro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Março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8043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Análise de PROAS de EB e RI e emissão de Informação ou Parecer Técnico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Atualizaçã, complementação e acompanhamento do Projeto Estruturas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Registros no RHE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Criação, revisão e  envio de Organogramas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Acompanhamento de Legislação sobre Estruturas Organizacionais (DOE)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Organização de documentos de Legislação de Estrutura 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122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Acompanhamento do Controle de Estrutura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Reuniões/interações com outras áreas e secretarias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Participação de servidores em reuniões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Processos Mapeados 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Processos Redesenhados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Análise de fluxos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Criação de Fluxogramas no sistema </a:t>
                      </a:r>
                      <a:r>
                        <a:rPr lang="pt-BR" sz="1000" b="0" i="0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Bizage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Participação servidores workshop e cursos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Análise/Alterações de Projetos 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Análise/alteração de estrutura organizacional 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Análise/Emissão de relatórios de estrutura no RHE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3589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Pesquisa/Análise legislação 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3071">
                <a:tc>
                  <a:txBody>
                    <a:bodyPr/>
                    <a:lstStyle/>
                    <a:p>
                      <a:pPr algn="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</a:p>
                  </a:txBody>
                  <a:tcPr marL="8498" marR="8498" marT="84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Planejamento e Gestão de Pessoas– DIPLAN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82" y="1428742"/>
            <a:ext cx="8563035" cy="34932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criação de grupo de trabalho para discutir carreiras e debater a proposta da Associação dos Analistas de Projetos e de Políticas Públicas do Estado (ASTERS) para o Quadro de Analista</a:t>
            </a:r>
          </a:p>
          <a:p>
            <a:pPr algn="just"/>
            <a:r>
              <a:rPr lang="pt-BR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criação e coordenação do grupo de trabalho (GT) de concursos, com a participação dos órgãos que obtiveram abertura de concurso público aprovada pelo Governador do Estado</a:t>
            </a:r>
          </a:p>
          <a:p>
            <a:pPr lvl="0" algn="just">
              <a:buFont typeface="Arial" pitchFamily="34" charset="0"/>
              <a:buChar char="•"/>
            </a:pPr>
            <a:endParaRPr lang="pt-BR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 realização do Levantamento de Necessidades com toda a Administração Direta referente ao Quadro de Analistas </a:t>
            </a: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Planejamento e Gestão de Pessoas– DIPLAN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4282" y="1428742"/>
            <a:ext cx="8563035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presidência da Comissão Gestora para o concurso do Quadro de Analista com sistemática de reuniões semanais</a:t>
            </a:r>
          </a:p>
          <a:p>
            <a:pPr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benchmarking com a Secretaria da Fazenda para compreensão sobre o processo de concurso;</a:t>
            </a:r>
          </a:p>
          <a:p>
            <a:pPr lvl="0" algn="just">
              <a:buFont typeface="Arial" pitchFamily="34" charset="0"/>
              <a:buChar char="•"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participação ativa das Comissões dos processos seletivos da SOP e DEAPE; 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condução semanal das reuniões da Comissão Central de Estágio Probatórios;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orientações sistemáticas às setoriais de RH quanto às diretrizes de estagiários em período de bandeira preta.</a:t>
            </a: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8572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Planejamento e Gestão de Pessoas– DIPLAN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000114"/>
          <a:ext cx="8501122" cy="3745890"/>
        </p:xfrm>
        <a:graphic>
          <a:graphicData uri="http://schemas.openxmlformats.org/drawingml/2006/table">
            <a:tbl>
              <a:tblPr/>
              <a:tblGrid>
                <a:gridCol w="4702572"/>
                <a:gridCol w="1132384"/>
                <a:gridCol w="1132384"/>
                <a:gridCol w="832219"/>
                <a:gridCol w="701563"/>
              </a:tblGrid>
              <a:tr h="1115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Registro de Atividades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489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Janeiro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Fevereiro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Março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Ação Judicial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Analise sobre Quantitativo de Vagas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Análises sobre Gratificações Quadro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Atestados estagiários antiga FDRH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Atividade Referente Agente Integrador Estágios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Atribuições  por uso de veiculo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Cadastro de Cargo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Comissão Central de EstágiosProbatórios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Compatibilidade dos cargos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Concurso Público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Construção de Normativas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Contrato Emergencial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Demandas Remanescentes Concursos FDRH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E-mails Respondidos Caixa Dirhu -Estagios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275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E-mails</a:t>
                      </a: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respondidos no Caixa DIRHU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E-mails respondidos no Portal do Servidor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1154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966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2231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4351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Estágio Probatório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Inserção de Leis dos Quadros no RHE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248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Leitura do DOE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64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215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Licenças classistas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Manutenção de Cargos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Ministrar Cursos/Palestras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Minuta de Decreto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Minuta Projeto de Lei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Parametrização RHE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Participação em  cursos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Participação em Comissão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Participação em Sindicância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Retorno de LAI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51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1298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1127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2925</a:t>
                      </a:r>
                      <a:endParaRPr lang="pt-BR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5350</a:t>
                      </a:r>
                      <a:endParaRPr lang="pt-BR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852" marR="2585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4283" y="1285866"/>
            <a:ext cx="8501122" cy="34932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Apresentação da proposta de projeto-piloto da Pesquisa de Clima e Engajamento SPGG/2021 à Diretora do DEGEP e à Subsecretária de Gestão e Desenvolvimento de Pessoas em fev/2021;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Alinhamento das competências propostas para a Divisão e das 3 (três) seções (Governança de Dados e RHE; Mudança, cultura e clima organizacionais e engajamento; e Ponto Digital e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) encaminhada para o Gabinete do Departamento, para composição do Regimento Interno;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Estabelecimento de acompanhamento periódico do uso do sistema do ponto digital com os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RHs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dos órgãos que utilizam o sistema pela seção do ponto digital e do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teletrabalho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e levantamento de necessidades de demandas de desenvolvimento, bem como parametrizações necessárias.</a:t>
            </a: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19083" y="3666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Nuclear Analítica de Pessoas - DNA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357158" y="1500180"/>
            <a:ext cx="8563035" cy="34778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 Tipificação das demandas ativas no sistema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Redmine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de acordo com as três grandes abordagens de melhorias do RHE ou eixos de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ressignificação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da base de dados do sistema: i. Governança de Dados; ii. Integrações Digitais; e iii. Disseminação da Informação. A tipificação é a fase inicial da nova proposta de sistematizar o processo de encaminhamento de melhorias do RHE, de forma mais enxuta e focada nos três eixos de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ressignificação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pt-BR" sz="17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Realização de benchmarkings (SEPLAG/PE E TCE/RS) para conhecer práticas de gestão de pessoas com o enfoque na Pesquisa de Clima Organizacional;</a:t>
            </a:r>
          </a:p>
          <a:p>
            <a:pPr lvl="0" algn="just">
              <a:buFont typeface="Arial" pitchFamily="34" charset="0"/>
              <a:buChar char="•"/>
            </a:pP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Levantamento de dados dos servidores do Executivo, via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Qlik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 err="1" smtClean="0">
                <a:latin typeface="Arial" pitchFamily="34" charset="0"/>
                <a:cs typeface="Arial" pitchFamily="34" charset="0"/>
              </a:rPr>
              <a:t>Sense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,  para a BTA Consultoria referente ao Projeto Envolver RS;</a:t>
            </a:r>
          </a:p>
          <a:p>
            <a:r>
              <a:rPr lang="pt-BR" sz="1600" dirty="0" smtClean="0"/>
              <a:t> 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9083" y="3666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Nuclear Analítica de Pessoas - DNA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142844" y="0"/>
            <a:ext cx="8001056" cy="100011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56858" y="285734"/>
            <a:ext cx="5485797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Estrutura e principais competências</a:t>
            </a:r>
            <a:endParaRPr lang="pt-BR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2" y="1142990"/>
          <a:ext cx="7929618" cy="350520"/>
        </p:xfrm>
        <a:graphic>
          <a:graphicData uri="http://schemas.openxmlformats.org/drawingml/2006/table">
            <a:tbl>
              <a:tblPr/>
              <a:tblGrid>
                <a:gridCol w="1903290"/>
                <a:gridCol w="60263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de Gestão por Competências (DCOMP)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atração e seleção de lideranças por competência (Qualifica RS), recepção de novos servidores, gestão de desempenho e movimentação funcional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282" y="1643056"/>
          <a:ext cx="7929618" cy="350520"/>
        </p:xfrm>
        <a:graphic>
          <a:graphicData uri="http://schemas.openxmlformats.org/drawingml/2006/table">
            <a:tbl>
              <a:tblPr/>
              <a:tblGrid>
                <a:gridCol w="1928826"/>
                <a:gridCol w="600079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de Benefícios e Vantagens (DIBEN)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Times New Roman"/>
                          <a:cs typeface="Times New Roman"/>
                        </a:rPr>
                        <a:t>gestão da concessão de benefícios, incentivos e vantagens para todas as categorias da Administração Direta do Executivo, bem como gratificações de permanência e abono de permanência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214282" y="2143122"/>
          <a:ext cx="7929618" cy="525780"/>
        </p:xfrm>
        <a:graphic>
          <a:graphicData uri="http://schemas.openxmlformats.org/drawingml/2006/table">
            <a:tbl>
              <a:tblPr/>
              <a:tblGrid>
                <a:gridCol w="1903290"/>
                <a:gridCol w="602632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de Divisão de Gestão de Estruturas e Projetos (DIGEP)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latin typeface="Arial"/>
                          <a:ea typeface="Calibri"/>
                          <a:cs typeface="Times New Roman"/>
                        </a:rPr>
                        <a:t>procedimentos </a:t>
                      </a: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relativos às estruturas dos órgãos e entidades da Administração Pública Estadual, </a:t>
                      </a:r>
                      <a:r>
                        <a:rPr lang="pt-BR" sz="1000" dirty="0" smtClean="0">
                          <a:latin typeface="Arial"/>
                          <a:ea typeface="Calibri"/>
                          <a:cs typeface="Times New Roman"/>
                        </a:rPr>
                        <a:t>proposição </a:t>
                      </a: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de alternativas de inovação e </a:t>
                      </a:r>
                      <a:r>
                        <a:rPr lang="pt-BR" sz="1000" baseline="0" dirty="0" smtClean="0">
                          <a:latin typeface="Arial"/>
                          <a:ea typeface="Calibri"/>
                          <a:cs typeface="Times New Roman"/>
                        </a:rPr>
                        <a:t> m</a:t>
                      </a:r>
                      <a:r>
                        <a:rPr lang="pt-BR" sz="1000" dirty="0" smtClean="0">
                          <a:latin typeface="Arial"/>
                          <a:ea typeface="Calibri"/>
                          <a:cs typeface="Times New Roman"/>
                        </a:rPr>
                        <a:t>odernização administrativa e auxílio na condução do </a:t>
                      </a:r>
                      <a:r>
                        <a:rPr lang="pt-BR" sz="1000" dirty="0" err="1" smtClean="0">
                          <a:latin typeface="Arial"/>
                          <a:ea typeface="Calibri"/>
                          <a:cs typeface="Times New Roman"/>
                        </a:rPr>
                        <a:t>e-Social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4282" y="2786064"/>
          <a:ext cx="7929618" cy="755969"/>
        </p:xfrm>
        <a:graphic>
          <a:graphicData uri="http://schemas.openxmlformats.org/drawingml/2006/table">
            <a:tbl>
              <a:tblPr/>
              <a:tblGrid>
                <a:gridCol w="1903291"/>
                <a:gridCol w="6026327"/>
              </a:tblGrid>
              <a:tr h="7559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de Planejamento de Gestão de Pessoas (DIPLAN)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planejamento e gestão das carreiras de pessoal no Estado do </a:t>
                      </a:r>
                      <a:r>
                        <a:rPr lang="pt-BR" sz="1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RS: </a:t>
                      </a:r>
                      <a:r>
                        <a:rPr lang="pt-BR" sz="1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classificação e redistribuição de cargos; dimensionamento da força de trabalho, gerenciamento e organização de concursos públicos das carreiras transversais, gestão dos estágios probatórios e educacionais.</a:t>
                      </a:r>
                      <a:endParaRPr lang="pt-B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3714758"/>
          <a:ext cx="7929618" cy="350520"/>
        </p:xfrm>
        <a:graphic>
          <a:graphicData uri="http://schemas.openxmlformats.org/drawingml/2006/table">
            <a:tbl>
              <a:tblPr/>
              <a:tblGrid>
                <a:gridCol w="1903291"/>
                <a:gridCol w="60263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Nuclear Analítica de Pessoas (DNA)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governança, integração e automação de sistemas e dados (em gestão de pessoas), clima organizacional, gestão do </a:t>
                      </a:r>
                      <a:r>
                        <a:rPr lang="pt-BR" sz="1000" dirty="0" err="1">
                          <a:latin typeface="Arial"/>
                          <a:ea typeface="Calibri"/>
                          <a:cs typeface="Times New Roman"/>
                        </a:rPr>
                        <a:t>teletrabalho</a:t>
                      </a: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 e ponto eletrônico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4286262"/>
          <a:ext cx="7929618" cy="350520"/>
        </p:xfrm>
        <a:graphic>
          <a:graphicData uri="http://schemas.openxmlformats.org/drawingml/2006/table">
            <a:tbl>
              <a:tblPr/>
              <a:tblGrid>
                <a:gridCol w="1903291"/>
                <a:gridCol w="602632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Divisão de Provimento e Vacância (DPROV)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Arial"/>
                          <a:ea typeface="Calibri"/>
                          <a:cs typeface="Times New Roman"/>
                        </a:rPr>
                        <a:t>Gestão dos procedimentos relacionados ao provimento e à vacância de cargos de servidores efetivos, contratados e comissionados do Poder Executivo do Estado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754647037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19083" y="3666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Nuclear Analítica de Pessoas - DNA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7158" y="1500180"/>
            <a:ext cx="8563035" cy="286232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t-BR" sz="1600" dirty="0" smtClean="0"/>
              <a:t>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Coordenação do Comitê do Ponto Digital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Gestão do sistema de ponto digital no Estado, com acompanhamento e assessoramento com os órgãos que utilizam o sistema do Ponto Digital (SES, SELT, IRGA, SEL, SEMA, EDP, METROPLAN, SEPLAG) bem como prospecção de nova Secretaria para adesão à sistemática de ponto Digital (SEADR)</a:t>
            </a:r>
          </a:p>
          <a:p>
            <a:pPr algn="just"/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 Melhorias desenvolvidas e em fase de homologação de integração do RHE com o sistema do Ponto Digital;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19083" y="3666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Nuclear Analítica de Pessoas - DNA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5" y="1142989"/>
          <a:ext cx="8501120" cy="3460758"/>
        </p:xfrm>
        <a:graphic>
          <a:graphicData uri="http://schemas.openxmlformats.org/drawingml/2006/table">
            <a:tbl>
              <a:tblPr/>
              <a:tblGrid>
                <a:gridCol w="1700224"/>
                <a:gridCol w="1700224"/>
                <a:gridCol w="1700224"/>
                <a:gridCol w="1700224"/>
                <a:gridCol w="1700224"/>
              </a:tblGrid>
              <a:tr h="1304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Registro de Atividades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2021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Total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304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Janeiro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Fevereiro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Março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3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Encaminhamento de demandas de correção do sistema do Ponto Digital 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9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6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21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Encaminhamento de demandas de desenvolvimento do sistema do Ponto Digital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11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2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latin typeface="Times New Roman"/>
                          <a:ea typeface="Arial"/>
                          <a:cs typeface="Times New Roman"/>
                        </a:rPr>
                        <a:t>16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Atendimento aos RHs feitos por parte do Comitê de Ponto Eletrônico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42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56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55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153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RHE - E-mails (Recebidos e Enviados) 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497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347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611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latin typeface="Times New Roman"/>
                          <a:ea typeface="Arial"/>
                          <a:cs typeface="Times New Roman"/>
                        </a:rPr>
                        <a:t>1455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Redmine RHE SEPLAG e RHE GERAL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359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258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425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dirty="0">
                          <a:latin typeface="Times New Roman"/>
                          <a:ea typeface="Arial"/>
                          <a:cs typeface="Times New Roman"/>
                        </a:rPr>
                        <a:t>1042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5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Ligações Telefônicas/WhatsApp/ Videoconferências - RHE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74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50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196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320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4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Manutenção RHE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35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25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42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320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Encaminhamento de demandas de melhorias RHE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110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99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120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>
                          <a:latin typeface="Times New Roman"/>
                          <a:ea typeface="Arial"/>
                          <a:cs typeface="Times New Roman"/>
                        </a:rPr>
                        <a:t>329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4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Total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Times New Roman"/>
                          <a:ea typeface="Arial"/>
                          <a:cs typeface="Times New Roman"/>
                        </a:rPr>
                        <a:t>1.137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Times New Roman"/>
                          <a:ea typeface="Arial"/>
                          <a:cs typeface="Times New Roman"/>
                        </a:rPr>
                        <a:t>843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>
                          <a:latin typeface="Times New Roman"/>
                          <a:ea typeface="Arial"/>
                          <a:cs typeface="Times New Roman"/>
                        </a:rPr>
                        <a:t>1.458</a:t>
                      </a:r>
                      <a:endParaRPr lang="pt-BR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700" b="1" dirty="0">
                          <a:latin typeface="Times New Roman"/>
                          <a:ea typeface="Arial"/>
                          <a:cs typeface="Times New Roman"/>
                        </a:rPr>
                        <a:t>3.438</a:t>
                      </a:r>
                      <a:endParaRPr lang="pt-BR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121" marR="50121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142859"/>
            <a:ext cx="842968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Provimento e Vacância - DPROV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57158" y="1500180"/>
            <a:ext cx="8563035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Estudo do Fluxo dos processos de Reintegração de servidores junto ao sistema RHE, para implementação de funcionalidades no sistema que atualmente atrasam execução</a:t>
            </a:r>
          </a:p>
          <a:p>
            <a:pPr lvl="0" algn="just" fontAlgn="base">
              <a:buFont typeface="Arial" pitchFamily="34" charset="0"/>
              <a:buChar char="•"/>
            </a:pPr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Consulta à ASJUR / PGE sobre questões referentes ao exercício de fato (retroatividade de Atos)</a:t>
            </a:r>
          </a:p>
          <a:p>
            <a:pPr lvl="0" algn="just" fontAlgn="base"/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Ajustes no fluxo de descentralização do cadastro de posse junto aos </a:t>
            </a:r>
            <a:r>
              <a:rPr lang="pt-BR" dirty="0" err="1" smtClean="0"/>
              <a:t>RHs</a:t>
            </a:r>
            <a:endParaRPr lang="pt-BR" dirty="0" smtClean="0"/>
          </a:p>
          <a:p>
            <a:pPr lvl="0" algn="just" fontAlgn="base"/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término (para efeito de testes e monitoramento) da inclusão dos modelos de Atos de nomeação/exoneração/posse no sistema SGM para publicação automática e treinamento à Casa Civil para utilização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142859"/>
            <a:ext cx="842968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Provimento e Vacância - DPROV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85720" y="1357304"/>
            <a:ext cx="8563035" cy="36933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Estudo para proposição de revisão na legislação de Disposições/</a:t>
            </a:r>
            <a:r>
              <a:rPr lang="pt-BR" dirty="0" err="1" smtClean="0"/>
              <a:t>Cedências</a:t>
            </a:r>
            <a:r>
              <a:rPr lang="pt-BR" dirty="0" smtClean="0"/>
              <a:t> de servidores, juntamente com a Casa Civil e  ASJUR/SPGG, para proposição de um novo e único Decreto</a:t>
            </a:r>
          </a:p>
          <a:p>
            <a:pPr lvl="0" algn="just" fontAlgn="base"/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Estudo e proposição de melhorias do site </a:t>
            </a:r>
            <a:r>
              <a:rPr lang="pt-BR" dirty="0" smtClean="0">
                <a:hlinkClick r:id="rId5"/>
              </a:rPr>
              <a:t>www.cedidos.rs.gov.br</a:t>
            </a:r>
            <a:r>
              <a:rPr lang="pt-BR" dirty="0" smtClean="0"/>
              <a:t>;</a:t>
            </a:r>
          </a:p>
          <a:p>
            <a:pPr lvl="0" algn="just" fontAlgn="base"/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Contato (por e-mail) com as áreas de RH que estavam com pendência nas prorrogações das disposições</a:t>
            </a:r>
          </a:p>
          <a:p>
            <a:pPr lvl="0" algn="just" fontAlgn="base"/>
            <a:endParaRPr lang="pt-BR" dirty="0" smtClean="0"/>
          </a:p>
          <a:p>
            <a:pPr lvl="0" algn="just" fontAlgn="base">
              <a:buFont typeface="Arial" pitchFamily="34" charset="0"/>
              <a:buChar char="•"/>
            </a:pPr>
            <a:r>
              <a:rPr lang="pt-BR" dirty="0" smtClean="0"/>
              <a:t> Migração das informações no sistema RHE referente aos quadros de pessoal da SGGE e SEPLAG para a SPGG, relativo à fusão das Secretarias; </a:t>
            </a:r>
          </a:p>
          <a:p>
            <a:pPr lvl="0" algn="just" fontAlgn="base"/>
            <a:endParaRPr lang="pt-BR" dirty="0" smtClean="0"/>
          </a:p>
          <a:p>
            <a:pPr lvl="0" algn="just">
              <a:buFont typeface="Arial" pitchFamily="34" charset="0"/>
              <a:buChar char="•"/>
            </a:pPr>
            <a:r>
              <a:rPr lang="pt-BR" dirty="0" smtClean="0"/>
              <a:t>Início da elaboração da Instrução de Trabalho do Regime Previdenciário.</a:t>
            </a:r>
          </a:p>
          <a:p>
            <a:pPr algn="just"/>
            <a:r>
              <a:rPr lang="pt-BR" dirty="0" smtClean="0"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142859"/>
            <a:ext cx="8429684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Provimento e Vacância - DPROV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1" y="1285864"/>
          <a:ext cx="8429685" cy="3286150"/>
        </p:xfrm>
        <a:graphic>
          <a:graphicData uri="http://schemas.openxmlformats.org/drawingml/2006/table">
            <a:tbl>
              <a:tblPr/>
              <a:tblGrid>
                <a:gridCol w="5632715"/>
                <a:gridCol w="880059"/>
                <a:gridCol w="880059"/>
                <a:gridCol w="652457"/>
                <a:gridCol w="384395"/>
              </a:tblGrid>
              <a:tr h="3286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Registro de Atividades</a:t>
                      </a:r>
                      <a:endParaRPr lang="pt-BR" sz="1200" kern="150" dirty="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2021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Total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2861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Janeiro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Fevereiro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Março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Análise de processos de disposição/ designação de exercício/ criação de vínculo de adido 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Cadastros e Ingressos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Análise de processos de cc’s/ fg’s/ ec’s/ fc’s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Registros funcionais e validação de dados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Atos de Torna sem efeito/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Relotação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 Dispensa/ Exonera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RPC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Processos físicos/ outras situações/ realizados antes da distribuição (impossibilita contagem).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/>
                          <a:ea typeface="Times New Roman"/>
                          <a:cs typeface="Times New Roman"/>
                        </a:rPr>
                        <a:t>101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BR" sz="1000" b="1" kern="1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Lucida Sans"/>
                        </a:rPr>
                        <a:t>Total</a:t>
                      </a:r>
                      <a:endParaRPr lang="pt-BR" sz="1200" kern="150">
                        <a:latin typeface="Liberation Serif"/>
                        <a:ea typeface="SimSun"/>
                        <a:cs typeface="Lucida Sans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249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436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652</a:t>
                      </a:r>
                      <a:endParaRPr lang="pt-B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1.337</a:t>
                      </a:r>
                      <a:endParaRPr lang="pt-B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E60675C4-9108-4B72-8009-EFD6612BB9DE}"/>
              </a:ext>
            </a:extLst>
          </p:cNvPr>
          <p:cNvSpPr txBox="1"/>
          <p:nvPr/>
        </p:nvSpPr>
        <p:spPr>
          <a:xfrm>
            <a:off x="7821405" y="3577686"/>
            <a:ext cx="1322595" cy="313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900" b="1" spc="-1" dirty="0" smtClean="0">
                <a:solidFill>
                  <a:srgbClr val="5A5B5E"/>
                </a:solid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Obrigada!</a:t>
            </a:r>
            <a:endParaRPr lang="pt-BR" sz="3900" b="1" spc="-1" dirty="0">
              <a:solidFill>
                <a:srgbClr val="5A5B5E"/>
              </a:solidFill>
              <a:latin typeface="Segoe UI" panose="020B0502040204020203" pitchFamily="34" charset="0"/>
              <a:ea typeface="DejaVu Sans"/>
              <a:cs typeface="Segoe UI" panose="020B0502040204020203" pitchFamily="34" charset="0"/>
            </a:endParaRPr>
          </a:p>
          <a:p>
            <a:r>
              <a:rPr lang="pt-BR" sz="1100" spc="-1" dirty="0">
                <a:solidFill>
                  <a:srgbClr val="5A5B5E"/>
                </a:solid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dearh@planejamento.rs.go.br</a:t>
            </a:r>
          </a:p>
        </p:txBody>
      </p:sp>
      <p:pic>
        <p:nvPicPr>
          <p:cNvPr id="11" name="Imagem 6"/>
          <p:cNvPicPr/>
          <p:nvPr/>
        </p:nvPicPr>
        <p:blipFill>
          <a:blip r:embed="rId4"/>
          <a:stretch/>
        </p:blipFill>
        <p:spPr>
          <a:xfrm>
            <a:off x="7426998" y="3"/>
            <a:ext cx="1713539" cy="5143501"/>
          </a:xfrm>
          <a:prstGeom prst="rect">
            <a:avLst/>
          </a:prstGeom>
          <a:ln>
            <a:noFill/>
          </a:ln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1118" y="3714759"/>
            <a:ext cx="1227162" cy="1143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7429520" cy="421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E60675C4-9108-4B72-8009-EFD6612BB9DE}"/>
              </a:ext>
            </a:extLst>
          </p:cNvPr>
          <p:cNvSpPr txBox="1"/>
          <p:nvPr/>
        </p:nvSpPr>
        <p:spPr>
          <a:xfrm>
            <a:off x="4929190" y="3981643"/>
            <a:ext cx="2537041" cy="11618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900" b="1" spc="-1" dirty="0" smtClean="0">
                <a:solidFill>
                  <a:srgbClr val="5A5B5E"/>
                </a:solid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Obrigada!</a:t>
            </a:r>
            <a:endParaRPr lang="pt-BR" sz="3900" b="1" spc="-1" dirty="0">
              <a:solidFill>
                <a:srgbClr val="5A5B5E"/>
              </a:solidFill>
              <a:latin typeface="Segoe UI" panose="020B0502040204020203" pitchFamily="34" charset="0"/>
              <a:ea typeface="DejaVu Sans"/>
              <a:cs typeface="Segoe UI" panose="020B0502040204020203" pitchFamily="34" charset="0"/>
            </a:endParaRPr>
          </a:p>
          <a:p>
            <a:r>
              <a:rPr lang="pt-BR" sz="1100" spc="-1" dirty="0">
                <a:solidFill>
                  <a:srgbClr val="5A5B5E"/>
                </a:solidFill>
                <a:latin typeface="Segoe UI" panose="020B0502040204020203" pitchFamily="34" charset="0"/>
                <a:ea typeface="DejaVu Sans"/>
                <a:cs typeface="Segoe UI" panose="020B0502040204020203" pitchFamily="34" charset="0"/>
              </a:rPr>
              <a:t>dearh@planejamento.rs.go.br</a:t>
            </a: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8572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3" y="285734"/>
            <a:ext cx="8572560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Ações coordenadas pelo gabinete do DEGEP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85720" y="1142990"/>
          <a:ext cx="8358246" cy="928694"/>
        </p:xfrm>
        <a:graphic>
          <a:graphicData uri="http://schemas.openxmlformats.org/drawingml/2006/table">
            <a:tbl>
              <a:tblPr/>
              <a:tblGrid>
                <a:gridCol w="1064603"/>
                <a:gridCol w="7293643"/>
              </a:tblGrid>
              <a:tr h="9286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Fórum de RH </a:t>
                      </a:r>
                      <a:endParaRPr lang="pt-BR" sz="15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Mensal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Abrangência Estadual (Secretarias e órgãos)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Temas previamente estabelecidos junto às Setoriais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7" y="1214428"/>
            <a:ext cx="92869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85720" y="2357436"/>
          <a:ext cx="8358246" cy="893826"/>
        </p:xfrm>
        <a:graphic>
          <a:graphicData uri="http://schemas.openxmlformats.org/drawingml/2006/table">
            <a:tbl>
              <a:tblPr/>
              <a:tblGrid>
                <a:gridCol w="1064603"/>
                <a:gridCol w="7293643"/>
              </a:tblGrid>
              <a:tr h="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>
                          <a:latin typeface="Arial"/>
                          <a:ea typeface="Times New Roman"/>
                          <a:cs typeface="Times New Roman"/>
                        </a:rPr>
                        <a:t>Comunicação</a:t>
                      </a:r>
                      <a:endParaRPr lang="pt-BR" sz="15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Boletim 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</a:rPr>
                        <a:t>INOVA DEGEP: 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  <a:hlinkClick r:id="rId6"/>
                        </a:rPr>
                        <a:t>https://airtable.com/shromJJeEcLPsKgAw/tblnoLWmbbP6se6Uq</a:t>
                      </a:r>
                      <a:endParaRPr lang="pt-BR" sz="1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Grupo de </a:t>
                      </a:r>
                      <a:r>
                        <a:rPr lang="pt-BR" sz="1200" dirty="0" err="1">
                          <a:latin typeface="Arial"/>
                          <a:ea typeface="Times New Roman"/>
                          <a:cs typeface="Times New Roman"/>
                        </a:rPr>
                        <a:t>wattsap</a:t>
                      </a: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 do Fórum de 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</a:rPr>
                        <a:t>RH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</a:rPr>
                        <a:t>Materiais</a:t>
                      </a:r>
                      <a:r>
                        <a:rPr lang="pt-BR" sz="1200" baseline="0" dirty="0" smtClean="0">
                          <a:latin typeface="Arial"/>
                          <a:ea typeface="Times New Roman"/>
                          <a:cs typeface="Times New Roman"/>
                        </a:rPr>
                        <a:t> de todos Fóruns de RH: </a:t>
                      </a:r>
                      <a:r>
                        <a:rPr lang="pt-BR" sz="1200" baseline="0" dirty="0" smtClean="0">
                          <a:latin typeface="Arial"/>
                          <a:ea typeface="Times New Roman"/>
                          <a:cs typeface="Times New Roman"/>
                          <a:hlinkClick r:id="rId7"/>
                        </a:rPr>
                        <a:t>https://airtable.com/shreIAJkYW5vliBRp/tblin6UMfwcnsy7k2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242887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85720" y="3357568"/>
          <a:ext cx="8358246" cy="928878"/>
        </p:xfrm>
        <a:graphic>
          <a:graphicData uri="http://schemas.openxmlformats.org/drawingml/2006/table">
            <a:tbl>
              <a:tblPr/>
              <a:tblGrid>
                <a:gridCol w="1064603"/>
                <a:gridCol w="729364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Evento: Esse papo me Interessa</a:t>
                      </a: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>
                          <a:latin typeface="Arial"/>
                          <a:ea typeface="Times New Roman"/>
                          <a:cs typeface="Times New Roman"/>
                        </a:rPr>
                        <a:t>Especial Dia da 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</a:rPr>
                        <a:t>Mulher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200" dirty="0" err="1" smtClean="0">
                          <a:latin typeface="Arial"/>
                          <a:ea typeface="Times New Roman"/>
                          <a:cs typeface="Times New Roman"/>
                        </a:rPr>
                        <a:t>Youtube</a:t>
                      </a:r>
                      <a:r>
                        <a:rPr lang="pt-BR" sz="120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800" dirty="0" smtClean="0">
                          <a:latin typeface="Arial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pt-BR" sz="120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  <a:hlinkClick r:id="rId9"/>
                        </a:rPr>
                        <a:t>https://www.youtube.com/watch?v=wnFE7PMQ6CI&amp;t=400s</a:t>
                      </a:r>
                      <a:r>
                        <a:rPr lang="pt-BR" sz="1200" u="sng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  <a:endParaRPr lang="pt-BR" sz="1200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pt-BR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3357568"/>
            <a:ext cx="107157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72560" cy="71438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3" y="285734"/>
            <a:ext cx="8572560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Ações coordenadas pelo gabinete do DEGEP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2" y="1714494"/>
          <a:ext cx="8501122" cy="1735074"/>
        </p:xfrm>
        <a:graphic>
          <a:graphicData uri="http://schemas.openxmlformats.org/drawingml/2006/table">
            <a:tbl>
              <a:tblPr/>
              <a:tblGrid>
                <a:gridCol w="1082801"/>
                <a:gridCol w="7418321"/>
              </a:tblGrid>
              <a:tr h="15716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Reuniões de equipes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Mensal com o grupo de Chefias de Divisão para acompanhamento das atividades mais estratégicas cuja gestão está</a:t>
                      </a: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disponível em: </a:t>
                      </a: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  <a:hlinkClick r:id="rId4"/>
                        </a:rPr>
                        <a:t>https://airtable.com/tblkdjSDJkgabF7E1/viwRi51W2YBmFmwG3?blocks=hide</a:t>
                      </a:r>
                      <a:endParaRPr lang="pt-BR" sz="1200" baseline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Individual com Chefias de Divisão para tratar de especificidades de cada área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Mensal geral do Departamento (todos os servidores)</a:t>
                      </a: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Implantação e acompanhamento  de sistemática de reuniões de cada Chefia com  suas equipes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214282" y="3500444"/>
          <a:ext cx="8501122" cy="714380"/>
        </p:xfrm>
        <a:graphic>
          <a:graphicData uri="http://schemas.openxmlformats.org/drawingml/2006/table">
            <a:tbl>
              <a:tblPr/>
              <a:tblGrid>
                <a:gridCol w="1082801"/>
                <a:gridCol w="7418321"/>
              </a:tblGrid>
              <a:tr h="7143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Arial"/>
                          <a:ea typeface="Times New Roman"/>
                          <a:cs typeface="Times New Roman"/>
                        </a:rPr>
                        <a:t>Ofício Circular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b="0" baseline="0" dirty="0" smtClean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Envio aos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Secretários de Estado </a:t>
                      </a:r>
                      <a:r>
                        <a:rPr lang="pt-BR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Ofício Circ. n.°007/2021 DEGEP/SUGEP/SPGG  com diretrizes sobre competências do</a:t>
                      </a:r>
                      <a:r>
                        <a:rPr lang="pt-BR" sz="1200" b="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DEGEP e Setoriais de Gestão de Pessoas</a:t>
                      </a:r>
                      <a:endParaRPr lang="pt-BR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14282" y="4267517"/>
          <a:ext cx="8501122" cy="683514"/>
        </p:xfrm>
        <a:graphic>
          <a:graphicData uri="http://schemas.openxmlformats.org/drawingml/2006/table">
            <a:tbl>
              <a:tblPr/>
              <a:tblGrid>
                <a:gridCol w="1071570"/>
                <a:gridCol w="7429552"/>
              </a:tblGrid>
              <a:tr h="46519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Relatório de Gestão</a:t>
                      </a:r>
                      <a:endParaRPr lang="pt-BR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Periodicidade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trimestral. Comunicação dos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resultados alcançados e principais projetos e ações do Departamento. </a:t>
                      </a:r>
                      <a:r>
                        <a:rPr lang="pt-BR" sz="12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Divulgação no Boletim Inova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DEGEP.</a:t>
                      </a:r>
                      <a:endParaRPr lang="pt-BR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14282" y="928676"/>
          <a:ext cx="8501122" cy="785818"/>
        </p:xfrm>
        <a:graphic>
          <a:graphicData uri="http://schemas.openxmlformats.org/drawingml/2006/table">
            <a:tbl>
              <a:tblPr/>
              <a:tblGrid>
                <a:gridCol w="1082801"/>
                <a:gridCol w="7418321"/>
              </a:tblGrid>
              <a:tr h="7858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Recepção</a:t>
                      </a:r>
                      <a:r>
                        <a:rPr lang="pt-BR" sz="15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dos Analistas de Planejamento, Orçamento e Gestão (</a:t>
                      </a:r>
                      <a:r>
                        <a:rPr lang="pt-BR" sz="1500" b="1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APOGs</a:t>
                      </a:r>
                      <a:r>
                        <a:rPr lang="pt-BR" sz="15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pt-BR" sz="1200" b="1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Participação no evento  ocorrido em 03 de março de recepção aos </a:t>
                      </a:r>
                      <a:r>
                        <a:rPr lang="pt-BR" sz="1200" b="0" baseline="0" dirty="0" err="1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APOGs</a:t>
                      </a:r>
                      <a:r>
                        <a:rPr lang="pt-BR" sz="1200" b="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ingressantes  com abordagem das principais competências e projetos do Departamento e Divisões</a:t>
                      </a:r>
                      <a:endParaRPr lang="pt-BR" sz="12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714494"/>
            <a:ext cx="107157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500444"/>
            <a:ext cx="1071571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86262"/>
            <a:ext cx="1000132" cy="64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928676"/>
            <a:ext cx="107157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143932" cy="85725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92126" y="285734"/>
            <a:ext cx="7218451" cy="677108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pt-B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Registros de Atividades  das Divisões - Síntese*</a:t>
            </a:r>
          </a:p>
          <a:p>
            <a:pPr lvl="0">
              <a:defRPr/>
            </a:pPr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(mensuráveis quantitativamente)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1071550"/>
          <a:ext cx="8143931" cy="3429029"/>
        </p:xfrm>
        <a:graphic>
          <a:graphicData uri="http://schemas.openxmlformats.org/drawingml/2006/table">
            <a:tbl>
              <a:tblPr/>
              <a:tblGrid>
                <a:gridCol w="1743775"/>
                <a:gridCol w="1566869"/>
                <a:gridCol w="1996495"/>
                <a:gridCol w="1415236"/>
                <a:gridCol w="1421556"/>
              </a:tblGrid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Divisões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Janeiro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Fevereiro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Março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DCOMP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DIBEN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1.860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1317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DIGEP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DIPLAN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2.925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5.350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DNA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1.137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1.458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3.438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DPROV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1.337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43083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3.817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3.251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5.832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12.900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85720" y="4500576"/>
            <a:ext cx="7358114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* O detalhamento dos quantitativos será informado no slide respectivo de cada Divisão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5720" y="2428874"/>
            <a:ext cx="8572560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8"/>
            <a:ext cx="8643998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validação interna das competências </a:t>
            </a:r>
            <a:r>
              <a:rPr lang="pt-BR" dirty="0" smtClean="0">
                <a:solidFill>
                  <a:srgbClr val="000000"/>
                </a:solidFill>
                <a:latin typeface="Arial" pitchFamily="34" charset="0"/>
                <a:ea typeface="Arial" pitchFamily="34" charset="0"/>
                <a:cs typeface="Arial" pitchFamily="34" charset="0"/>
              </a:rPr>
              <a:t>para proposição de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Regimento Interno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e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laboração do</a:t>
            </a:r>
            <a:r>
              <a:rPr kumimoji="0" lang="pt-B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projeto Movimenta RS e da </a:t>
            </a:r>
            <a:r>
              <a:rPr lang="pt-BR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proposta de minuta 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 Instrução Normativa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elaboração de Nota Técnica sobre legislação para a seleção de Diretores de Escolas estaduais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planejamento e execução de projeto piloto de acolhimento de agentes públicos ingressantes no Estado, aplicado aos Analistas de Planejamento, Orçamento e Gestão (</a:t>
            </a:r>
            <a:r>
              <a:rPr kumimoji="0" lang="pt-B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APOGs</a:t>
            </a:r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com elaboração de roteiro prévio, aplicação de entrevistas e produção de relatórios individuais, que subsidiaram a tomada de decisão para alocação por competências</a:t>
            </a:r>
            <a:endParaRPr kumimoji="0" lang="pt-B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5720" y="2428874"/>
            <a:ext cx="8572560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214428"/>
            <a:ext cx="8643998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expansão da aplicação do Teste de Perfil HBDI junto a outros Departamentos, como o DAE;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pt-B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pt-BR" sz="17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g</a:t>
            </a:r>
            <a:r>
              <a:rPr kumimoji="0" lang="pt-BR" sz="1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ravação e edição de vídeo explicativo sobre o Teste de Perfil HBDI para  compartilhamento com equipes que realizarão os testes;</a:t>
            </a:r>
            <a:endParaRPr kumimoji="0" lang="pt-B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85720" y="2428874"/>
            <a:ext cx="8572560" cy="6617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Gestão de Pessoas por Competências – DCOMP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/>
        </p:nvGraphicFramePr>
        <p:xfrm>
          <a:off x="214281" y="1285867"/>
          <a:ext cx="8429685" cy="3571903"/>
        </p:xfrm>
        <a:graphic>
          <a:graphicData uri="http://schemas.openxmlformats.org/drawingml/2006/table">
            <a:tbl>
              <a:tblPr/>
              <a:tblGrid>
                <a:gridCol w="6162100"/>
                <a:gridCol w="517582"/>
                <a:gridCol w="520955"/>
                <a:gridCol w="520955"/>
                <a:gridCol w="708093"/>
              </a:tblGrid>
              <a:tr h="25513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Registro de Atividades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</a:t>
                      </a:r>
                      <a:endParaRPr lang="pt-BR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551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Jan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Fev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Mar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Editais </a:t>
                      </a:r>
                      <a:r>
                        <a:rPr lang="pt-BR" sz="1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Prévioselaborados</a:t>
                      </a: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 para vagas do Qualifica RS a partir do formulário para mapeamento de vaga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Testes de Perfil HBDI aplicados, com geração de gráficos e textos para devolutivas individuais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Entrevistas de acolhimento estratégico realizadas com novos agentes públicos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08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22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Relatórios de acolhimento estratégico de novos agentes públicos 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Pesquisa de satisfação sobre acolhimento estratégico realizada, analisada e apresentada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Minuta de Instrução Normativa do projeto Movimenta RS elaborada e validada na DEGEP E SUGEP</a:t>
                      </a: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Desenho do fluxo do Movimenta RS</a:t>
                      </a: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Nota Técnica elaborada pela DCOMP</a:t>
                      </a: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1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Formulário de avaliação para desenvolvimento de lideranças elaborado e debatido na DCOMP</a:t>
                      </a: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Matriz RACI elaborada com projetos da DCOMP</a:t>
                      </a: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13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Total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09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26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0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121</a:t>
                      </a:r>
                      <a:endParaRPr lang="pt-BR" sz="1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174" marR="4417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214282" y="142858"/>
            <a:ext cx="8501122" cy="10001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 descr="Apresentacao_RS_slid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86776" y="4927675"/>
            <a:ext cx="857224" cy="215825"/>
          </a:xfrm>
          <a:prstGeom prst="rect">
            <a:avLst/>
          </a:prstGeom>
        </p:spPr>
      </p:pic>
      <p:pic>
        <p:nvPicPr>
          <p:cNvPr id="18" name="Imagem 17" descr="rsgo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4929173"/>
            <a:ext cx="642942" cy="13421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1214428"/>
            <a:ext cx="8501122" cy="307776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  <a:defRPr/>
            </a:pPr>
            <a:r>
              <a:rPr lang="pt-BR" sz="2400" dirty="0" smtClean="0"/>
              <a:t>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conclusão da análise de todos os expedientes sobre</a:t>
            </a:r>
            <a:r>
              <a:rPr lang="pt-BR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Abono de Permanência e Gratificação de Permanência (atividades absorvidas da extinta Divisão de Aposentadorias) tendo em vista os Pareceres exarados pela PGE no período;</a:t>
            </a:r>
          </a:p>
          <a:p>
            <a:pPr lvl="0" algn="just">
              <a:buFont typeface="Arial" pitchFamily="34" charset="0"/>
              <a:buChar char="•"/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conclusão de todos os expedientes que tramitavam com questionamentos relativos à vantagens temporais para servidores que percebem por subsídio remuneratório, tendo em vista a publicação do Parecer da PGE nº 18.578/21 da PGE;</a:t>
            </a:r>
          </a:p>
          <a:p>
            <a:pPr algn="just">
              <a:defRPr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Arial" pitchFamily="34" charset="0"/>
              <a:buChar char="•"/>
              <a:defRPr/>
            </a:pPr>
            <a:r>
              <a:rPr lang="pt-BR" sz="1700" dirty="0" smtClean="0">
                <a:latin typeface="Arial" pitchFamily="34" charset="0"/>
                <a:cs typeface="Arial" pitchFamily="34" charset="0"/>
              </a:rPr>
              <a:t> conclusão da proposta de  minuta do Regimento Interno, oportunidade em que foi possível mapear todas as competências a Divisão e planejar os ajustes dos trâmites necessários.</a:t>
            </a:r>
            <a:endParaRPr lang="pt-BR" sz="17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6683" y="214297"/>
            <a:ext cx="856303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Divisão de Benefícios e </a:t>
            </a:r>
            <a:r>
              <a:rPr lang="pt-BR" sz="23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Vanatagens</a:t>
            </a: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– DIBEN</a:t>
            </a:r>
          </a:p>
          <a:p>
            <a:pPr lvl="0">
              <a:defRPr/>
            </a:pPr>
            <a:r>
              <a:rPr lang="pt-BR" sz="2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Principais Resultados: </a:t>
            </a:r>
          </a:p>
          <a:p>
            <a:pPr lvl="0">
              <a:defRPr/>
            </a:pPr>
            <a:endParaRPr lang="pt-BR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1069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FEE_Text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14334</TotalTime>
  <Words>3305</Words>
  <Application>Microsoft Office PowerPoint</Application>
  <PresentationFormat>Apresentação na tela (16:9)</PresentationFormat>
  <Paragraphs>766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6" baseType="lpstr">
      <vt:lpstr>FEE_Texto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Laura Hastenpflug Wottrich</dc:creator>
  <cp:lastModifiedBy>andrea-pasquini</cp:lastModifiedBy>
  <cp:revision>859</cp:revision>
  <dcterms:created xsi:type="dcterms:W3CDTF">2015-03-13T18:23:23Z</dcterms:created>
  <dcterms:modified xsi:type="dcterms:W3CDTF">2021-05-04T21:08:14Z</dcterms:modified>
</cp:coreProperties>
</file>