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6" r:id="rId3"/>
    <p:sldId id="268" r:id="rId4"/>
    <p:sldId id="269" r:id="rId5"/>
    <p:sldId id="271" r:id="rId6"/>
    <p:sldId id="262" r:id="rId7"/>
    <p:sldId id="258" r:id="rId8"/>
  </p:sldIdLst>
  <p:sldSz cx="9144000" cy="5143500" type="screen16x9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DejaVu Sans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DejaVu Sans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DejaVu Sans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DejaVu Sans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DejaVu Sans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DejaVu Sans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DejaVu Sans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DejaVu Sans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DejaVu Sans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321" autoAdjust="0"/>
    <p:restoredTop sz="94638" autoAdjust="0"/>
  </p:normalViewPr>
  <p:slideViewPr>
    <p:cSldViewPr>
      <p:cViewPr varScale="1">
        <p:scale>
          <a:sx n="147" d="100"/>
          <a:sy n="147" d="100"/>
        </p:scale>
        <p:origin x="-870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>
            <a:extLst>
              <a:ext uri="{FF2B5EF4-FFF2-40B4-BE49-F238E27FC236}">
                <a16:creationId xmlns="" xmlns:a16="http://schemas.microsoft.com/office/drawing/2014/main" id="{1ACD85FF-BBBF-2B45-B977-B70BAA5803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lvl="0"/>
            <a:r>
              <a:rPr lang="en-US" noProof="0"/>
              <a:t>                         </a:t>
            </a:r>
          </a:p>
        </p:txBody>
      </p:sp>
      <p:sp>
        <p:nvSpPr>
          <p:cNvPr id="83" name="PlaceHolder 2">
            <a:extLst>
              <a:ext uri="{FF2B5EF4-FFF2-40B4-BE49-F238E27FC236}">
                <a16:creationId xmlns="" xmlns:a16="http://schemas.microsoft.com/office/drawing/2014/main" id="{E7A6BC0D-644C-B641-813E-1FF66D62CCB8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/>
            <a:r>
              <a:rPr lang="pt-BR" noProof="0"/>
              <a:t>Clique para editar o formato de notas</a:t>
            </a:r>
          </a:p>
        </p:txBody>
      </p:sp>
      <p:sp>
        <p:nvSpPr>
          <p:cNvPr id="84" name="PlaceHolder 3">
            <a:extLst>
              <a:ext uri="{FF2B5EF4-FFF2-40B4-BE49-F238E27FC236}">
                <a16:creationId xmlns="" xmlns:a16="http://schemas.microsoft.com/office/drawing/2014/main" id="{820EC28B-99BE-6849-BFBA-EED0CC17A3EB}"/>
              </a:ext>
            </a:extLst>
          </p:cNvPr>
          <p:cNvSpPr>
            <a:spLocks noGrp="1"/>
          </p:cNvSpPr>
          <p:nvPr>
            <p:ph type="hdr"/>
          </p:nvPr>
        </p:nvSpPr>
        <p:spPr>
          <a:xfrm>
            <a:off x="0" y="0"/>
            <a:ext cx="3281363" cy="5349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pt-BR"/>
              <a:t>&lt;cabeçalho&gt;</a:t>
            </a:r>
          </a:p>
        </p:txBody>
      </p:sp>
      <p:sp>
        <p:nvSpPr>
          <p:cNvPr id="85" name="PlaceHolder 4">
            <a:extLst>
              <a:ext uri="{FF2B5EF4-FFF2-40B4-BE49-F238E27FC236}">
                <a16:creationId xmlns="" xmlns:a16="http://schemas.microsoft.com/office/drawing/2014/main" id="{133CF4EA-F9FC-AD42-814E-9872DCB3E72C}"/>
              </a:ext>
            </a:extLst>
          </p:cNvPr>
          <p:cNvSpPr>
            <a:spLocks noGrp="1"/>
          </p:cNvSpPr>
          <p:nvPr>
            <p:ph type="dt"/>
          </p:nvPr>
        </p:nvSpPr>
        <p:spPr>
          <a:xfrm>
            <a:off x="4278313" y="0"/>
            <a:ext cx="3281362" cy="5349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pt-BR"/>
              <a:t>&lt;data/hora&gt;</a:t>
            </a:r>
          </a:p>
        </p:txBody>
      </p:sp>
      <p:sp>
        <p:nvSpPr>
          <p:cNvPr id="86" name="PlaceHolder 5">
            <a:extLst>
              <a:ext uri="{FF2B5EF4-FFF2-40B4-BE49-F238E27FC236}">
                <a16:creationId xmlns="" xmlns:a16="http://schemas.microsoft.com/office/drawing/2014/main" id="{2AC4C9FF-77E6-514E-9C68-28FA8D3E0582}"/>
              </a:ext>
            </a:extLst>
          </p:cNvPr>
          <p:cNvSpPr>
            <a:spLocks noGrp="1"/>
          </p:cNvSpPr>
          <p:nvPr>
            <p:ph type="ftr"/>
          </p:nvPr>
        </p:nvSpPr>
        <p:spPr>
          <a:xfrm>
            <a:off x="0" y="10156825"/>
            <a:ext cx="3281363" cy="534988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pt-BR"/>
              <a:t>&lt;rodapé&gt;</a:t>
            </a:r>
          </a:p>
        </p:txBody>
      </p:sp>
      <p:sp>
        <p:nvSpPr>
          <p:cNvPr id="87" name="PlaceHolder 6">
            <a:extLst>
              <a:ext uri="{FF2B5EF4-FFF2-40B4-BE49-F238E27FC236}">
                <a16:creationId xmlns="" xmlns:a16="http://schemas.microsoft.com/office/drawing/2014/main" id="{B3F6937B-4676-914E-A6DC-32C80B99A70F}"/>
              </a:ext>
            </a:extLst>
          </p:cNvPr>
          <p:cNvSpPr>
            <a:spLocks noGrp="1"/>
          </p:cNvSpPr>
          <p:nvPr>
            <p:ph type="sldNum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fld id="{F1E1CB56-E42D-41BE-ABF8-F656766C138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Google Shape;793;g1068c9c8b61_0_1277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3348038" y="833438"/>
            <a:ext cx="3995737" cy="2247900"/>
          </a:xfrm>
          <a:custGeom>
            <a:avLst/>
            <a:gdLst>
              <a:gd name="T0" fmla="*/ 0 w 120000"/>
              <a:gd name="T1" fmla="*/ 0 h 120000"/>
              <a:gd name="T2" fmla="*/ 133049285 w 120000"/>
              <a:gd name="T3" fmla="*/ 0 h 120000"/>
              <a:gd name="T4" fmla="*/ 133049285 w 120000"/>
              <a:gd name="T5" fmla="*/ 42108787 h 120000"/>
              <a:gd name="T6" fmla="*/ 0 w 120000"/>
              <a:gd name="T7" fmla="*/ 42108787 h 120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round/>
            <a:headEnd type="none" w="sm" len="sm"/>
            <a:tailEnd type="none" w="sm" len="sm"/>
          </a:ln>
        </p:spPr>
      </p:sp>
      <p:sp>
        <p:nvSpPr>
          <p:cNvPr id="14338" name="Google Shape;794;g1068c9c8b61_0_1277:notes"/>
          <p:cNvSpPr>
            <a:spLocks noGrp="1"/>
          </p:cNvSpPr>
          <p:nvPr>
            <p:ph type="body" idx="1"/>
          </p:nvPr>
        </p:nvSpPr>
        <p:spPr bwMode="auto">
          <a:xfrm>
            <a:off x="1069975" y="3205163"/>
            <a:ext cx="8553450" cy="2624137"/>
          </a:xfrm>
          <a:noFill/>
        </p:spPr>
        <p:txBody>
          <a:bodyPr vert="horz" wrap="square" lIns="86075" tIns="43025" rIns="86075" bIns="430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ts val="1100"/>
              <a:buFont typeface="Calibri" pitchFamily="34" charset="0"/>
              <a:buNone/>
            </a:pPr>
            <a:endParaRPr lang="pt-BR" altLang="pt-BR" sz="1300" smtClean="0"/>
          </a:p>
        </p:txBody>
      </p:sp>
      <p:sp>
        <p:nvSpPr>
          <p:cNvPr id="14339" name="Google Shape;795;g1068c9c8b61_0_1277:notes"/>
          <p:cNvSpPr>
            <a:spLocks noGrp="1"/>
          </p:cNvSpPr>
          <p:nvPr>
            <p:ph type="sldNum" sz="quarter"/>
          </p:nvPr>
        </p:nvSpPr>
        <p:spPr bwMode="auto">
          <a:xfrm>
            <a:off x="6057900" y="6327775"/>
            <a:ext cx="4632325" cy="333375"/>
          </a:xfrm>
          <a:noFill/>
          <a:ln>
            <a:miter lim="800000"/>
            <a:headEnd/>
            <a:tailEnd/>
          </a:ln>
        </p:spPr>
        <p:txBody>
          <a:bodyPr lIns="86075" tIns="43025" rIns="86075" bIns="43025"/>
          <a:lstStyle/>
          <a:p>
            <a:pPr>
              <a:buClr>
                <a:srgbClr val="000000"/>
              </a:buClr>
              <a:buSzPts val="1300"/>
            </a:pPr>
            <a:fld id="{A4386A8C-17D4-4A64-9EC6-94C00E7D5C31}" type="slidenum">
              <a:rPr lang="pt-BR" altLang="pt-BR" sz="13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pPr>
                <a:buClr>
                  <a:srgbClr val="000000"/>
                </a:buClr>
                <a:buSzPts val="1300"/>
              </a:pPr>
              <a:t>2</a:t>
            </a:fld>
            <a:endParaRPr lang="pt-BR" altLang="pt-BR" sz="1300">
              <a:solidFill>
                <a:srgbClr val="00000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Google Shape;808;g1068c9c8b61_0_1290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3349625" y="835025"/>
            <a:ext cx="3992563" cy="2246313"/>
          </a:xfrm>
          <a:custGeom>
            <a:avLst/>
            <a:gdLst>
              <a:gd name="T0" fmla="*/ 0 w 120000"/>
              <a:gd name="T1" fmla="*/ 0 h 120000"/>
              <a:gd name="T2" fmla="*/ 132837994 w 120000"/>
              <a:gd name="T3" fmla="*/ 0 h 120000"/>
              <a:gd name="T4" fmla="*/ 132837994 w 120000"/>
              <a:gd name="T5" fmla="*/ 42049351 h 120000"/>
              <a:gd name="T6" fmla="*/ 0 w 120000"/>
              <a:gd name="T7" fmla="*/ 42049351 h 120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round/>
            <a:headEnd type="none" w="sm" len="sm"/>
            <a:tailEnd type="none" w="sm" len="sm"/>
          </a:ln>
        </p:spPr>
      </p:sp>
      <p:sp>
        <p:nvSpPr>
          <p:cNvPr id="16386" name="Google Shape;809;g1068c9c8b61_0_1290:notes"/>
          <p:cNvSpPr>
            <a:spLocks noGrp="1"/>
          </p:cNvSpPr>
          <p:nvPr>
            <p:ph type="body" idx="1"/>
          </p:nvPr>
        </p:nvSpPr>
        <p:spPr bwMode="auto">
          <a:xfrm>
            <a:off x="1069975" y="3205163"/>
            <a:ext cx="8553450" cy="2624137"/>
          </a:xfrm>
          <a:noFill/>
        </p:spPr>
        <p:txBody>
          <a:bodyPr vert="horz" wrap="square" lIns="86075" tIns="43025" rIns="86075" bIns="430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ts val="1100"/>
              <a:buFont typeface="Calibri" pitchFamily="34" charset="0"/>
              <a:buNone/>
            </a:pPr>
            <a:endParaRPr lang="pt-BR" altLang="pt-BR" smtClean="0"/>
          </a:p>
        </p:txBody>
      </p:sp>
      <p:sp>
        <p:nvSpPr>
          <p:cNvPr id="16387" name="Google Shape;810;g1068c9c8b61_0_1290:notes"/>
          <p:cNvSpPr>
            <a:spLocks noGrp="1"/>
          </p:cNvSpPr>
          <p:nvPr>
            <p:ph type="sldNum" sz="quarter"/>
          </p:nvPr>
        </p:nvSpPr>
        <p:spPr bwMode="auto">
          <a:xfrm>
            <a:off x="6057900" y="6327775"/>
            <a:ext cx="4632325" cy="333375"/>
          </a:xfrm>
          <a:noFill/>
          <a:ln>
            <a:miter lim="800000"/>
            <a:headEnd/>
            <a:tailEnd/>
          </a:ln>
        </p:spPr>
        <p:txBody>
          <a:bodyPr lIns="86075" tIns="43025" rIns="86075" bIns="43025"/>
          <a:lstStyle/>
          <a:p>
            <a:pPr>
              <a:buClr>
                <a:srgbClr val="000000"/>
              </a:buClr>
              <a:buSzPts val="1300"/>
            </a:pPr>
            <a:fld id="{C120607F-78DF-48C1-A5BC-09561AB20035}" type="slidenum">
              <a:rPr lang="pt-BR" altLang="pt-BR" sz="13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pPr>
                <a:buClr>
                  <a:srgbClr val="000000"/>
                </a:buClr>
                <a:buSzPts val="1300"/>
              </a:pPr>
              <a:t>3</a:t>
            </a:fld>
            <a:endParaRPr lang="pt-BR" altLang="pt-BR" sz="1300">
              <a:solidFill>
                <a:srgbClr val="00000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1241425"/>
            <a:ext cx="5953125" cy="3349625"/>
          </a:xfrm>
          <a:noFill/>
        </p:spPr>
      </p:sp>
      <p:sp>
        <p:nvSpPr>
          <p:cNvPr id="114" name="PlaceHolder 2">
            <a:extLst>
              <a:ext uri="{FF2B5EF4-FFF2-40B4-BE49-F238E27FC236}">
                <a16:creationId xmlns="" xmlns:a16="http://schemas.microsoft.com/office/drawing/2014/main" id="{CC2FA65D-EB5C-AD4C-90BA-752C812ECC99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79450" y="4776788"/>
            <a:ext cx="5438775" cy="3908425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000" spc="-1"/>
          </a:p>
        </p:txBody>
      </p:sp>
      <p:sp>
        <p:nvSpPr>
          <p:cNvPr id="30723" name="TextShape 3"/>
          <p:cNvSpPr txBox="1">
            <a:spLocks noChangeArrowheads="1"/>
          </p:cNvSpPr>
          <p:nvPr/>
        </p:nvSpPr>
        <p:spPr bwMode="auto">
          <a:xfrm>
            <a:off x="3851275" y="9428163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4F48D435-C32C-43E8-87A0-E0AE80A22720}" type="slidenum">
              <a:rPr lang="pt-BR" altLang="pt-BR" sz="1200">
                <a:solidFill>
                  <a:srgbClr val="000000"/>
                </a:solidFill>
              </a:rPr>
              <a:pPr algn="r" eaLnBrk="1" hangingPunct="1"/>
              <a:t>6</a:t>
            </a:fld>
            <a:endParaRPr lang="pt-BR" altLang="pt-BR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143000" y="841680"/>
            <a:ext cx="6857640" cy="8299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143000" y="841680"/>
            <a:ext cx="6857640" cy="8299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>
            <a:extLst>
              <a:ext uri="{FF2B5EF4-FFF2-40B4-BE49-F238E27FC236}">
                <a16:creationId xmlns="" xmlns:a16="http://schemas.microsoft.com/office/drawing/2014/main" id="{CF8B18C4-3EC5-054D-AB87-5C59AFE8A401}"/>
              </a:ext>
            </a:extLst>
          </p:cNvPr>
          <p:cNvSpPr>
            <a:spLocks noGrp="1"/>
          </p:cNvSpPr>
          <p:nvPr>
            <p:ph type="dt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 anchor="ctr">
            <a:noAutofit/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PlaceHolder 2">
            <a:extLst>
              <a:ext uri="{FF2B5EF4-FFF2-40B4-BE49-F238E27FC236}">
                <a16:creationId xmlns="" xmlns:a16="http://schemas.microsoft.com/office/drawing/2014/main" id="{AB2A2398-1664-1B4C-88D6-3D123DE63891}"/>
              </a:ext>
            </a:extLst>
          </p:cNvPr>
          <p:cNvSpPr>
            <a:spLocks noGrp="1"/>
          </p:cNvSpPr>
          <p:nvPr>
            <p:ph type="ftr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 anchor="ctr">
            <a:noAutofit/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" name="PlaceHolder 3">
            <a:extLst>
              <a:ext uri="{FF2B5EF4-FFF2-40B4-BE49-F238E27FC236}">
                <a16:creationId xmlns="" xmlns:a16="http://schemas.microsoft.com/office/drawing/2014/main" id="{5615C53F-AA1A-5847-9106-D7D369841835}"/>
              </a:ext>
            </a:extLst>
          </p:cNvPr>
          <p:cNvSpPr>
            <a:spLocks noGrp="1"/>
          </p:cNvSpPr>
          <p:nvPr>
            <p:ph type="sldNum"/>
          </p:nvPr>
        </p:nvSpPr>
        <p:spPr>
          <a:xfrm>
            <a:off x="6457950" y="4767263"/>
            <a:ext cx="205740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900">
                <a:solidFill>
                  <a:srgbClr val="8B8B8B"/>
                </a:solidFill>
                <a:latin typeface="Calibri" pitchFamily="34" charset="0"/>
              </a:defRPr>
            </a:lvl1pPr>
          </a:lstStyle>
          <a:p>
            <a:fld id="{1D9F5BB6-C304-47A5-B9FE-2B16B58AF6F7}" type="slidenum">
              <a:rPr lang="pt-BR" altLang="pt-BR"/>
              <a:pPr/>
              <a:t>‹nº›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1029" name="PlaceHolder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4788"/>
            <a:ext cx="82296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Clique para editar o formato do texto do título</a:t>
            </a:r>
          </a:p>
        </p:txBody>
      </p:sp>
      <p:sp>
        <p:nvSpPr>
          <p:cNvPr id="4" name="PlaceHolder 5">
            <a:extLst>
              <a:ext uri="{FF2B5EF4-FFF2-40B4-BE49-F238E27FC236}">
                <a16:creationId xmlns="" xmlns:a16="http://schemas.microsoft.com/office/drawing/2014/main" id="{3D459607-1DA6-2647-868F-18383F7BAD0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457200" y="1203325"/>
            <a:ext cx="8229600" cy="298291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en-US"/>
              <a:t>Clique para editar o formato do texto da estrutura de tópicos</a:t>
            </a:r>
          </a:p>
          <a:p>
            <a:pPr lvl="1"/>
            <a:r>
              <a:rPr lang="en-US"/>
              <a:t>2.º nível da estrutura de tópicos</a:t>
            </a:r>
          </a:p>
          <a:p>
            <a:pPr lvl="2"/>
            <a:r>
              <a:rPr lang="en-US"/>
              <a:t>3.º nível da estrutura de tópicos</a:t>
            </a:r>
          </a:p>
          <a:p>
            <a:pPr lvl="3"/>
            <a:r>
              <a:rPr lang="en-US"/>
              <a:t>4.º nível da estrutura de tópicos</a:t>
            </a:r>
          </a:p>
          <a:p>
            <a:pPr lvl="4"/>
            <a:r>
              <a:rPr lang="en-US"/>
              <a:t>5.º nível da estrutura de tópicos</a:t>
            </a:r>
          </a:p>
          <a:p>
            <a:pPr lvl="5"/>
            <a:r>
              <a:rPr lang="en-US"/>
              <a:t>6.º nível da estrutura de tópicos</a:t>
            </a:r>
          </a:p>
          <a:p>
            <a:pPr lvl="6"/>
            <a:r>
              <a:rPr lang="en-US"/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841375"/>
            <a:ext cx="68580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  <a:endParaRPr lang="en-US" altLang="pt-BR" smtClean="0"/>
          </a:p>
        </p:txBody>
      </p:sp>
      <p:sp>
        <p:nvSpPr>
          <p:cNvPr id="42" name="PlaceHolder 2">
            <a:extLst>
              <a:ext uri="{FF2B5EF4-FFF2-40B4-BE49-F238E27FC236}">
                <a16:creationId xmlns="" xmlns:a16="http://schemas.microsoft.com/office/drawing/2014/main" id="{6138541B-AD3D-D84C-9CBD-E6D4EE404A68}"/>
              </a:ext>
            </a:extLst>
          </p:cNvPr>
          <p:cNvSpPr>
            <a:spLocks noGrp="1"/>
          </p:cNvSpPr>
          <p:nvPr>
            <p:ph type="dt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 anchor="ctr">
            <a:noAutofit/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3" name="PlaceHolder 3">
            <a:extLst>
              <a:ext uri="{FF2B5EF4-FFF2-40B4-BE49-F238E27FC236}">
                <a16:creationId xmlns="" xmlns:a16="http://schemas.microsoft.com/office/drawing/2014/main" id="{734C3596-9213-9740-A6BD-AB61F4907E17}"/>
              </a:ext>
            </a:extLst>
          </p:cNvPr>
          <p:cNvSpPr>
            <a:spLocks noGrp="1"/>
          </p:cNvSpPr>
          <p:nvPr>
            <p:ph type="ftr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 anchor="ctr">
            <a:noAutofit/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4" name="PlaceHolder 4">
            <a:extLst>
              <a:ext uri="{FF2B5EF4-FFF2-40B4-BE49-F238E27FC236}">
                <a16:creationId xmlns="" xmlns:a16="http://schemas.microsoft.com/office/drawing/2014/main" id="{EB125649-4D4D-414E-BBD8-68D190A1DFF2}"/>
              </a:ext>
            </a:extLst>
          </p:cNvPr>
          <p:cNvSpPr>
            <a:spLocks noGrp="1"/>
          </p:cNvSpPr>
          <p:nvPr>
            <p:ph type="sldNum"/>
          </p:nvPr>
        </p:nvSpPr>
        <p:spPr>
          <a:xfrm>
            <a:off x="6457950" y="4767263"/>
            <a:ext cx="205740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900">
                <a:solidFill>
                  <a:srgbClr val="8B8B8B"/>
                </a:solidFill>
                <a:latin typeface="Calibri" pitchFamily="34" charset="0"/>
              </a:defRPr>
            </a:lvl1pPr>
          </a:lstStyle>
          <a:p>
            <a:fld id="{0B73CF74-7E2A-43AA-8E3B-0632754811EA}" type="slidenum">
              <a:rPr lang="pt-BR" altLang="pt-BR"/>
              <a:pPr/>
              <a:t>‹nº›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45" name="PlaceHolder 5">
            <a:extLst>
              <a:ext uri="{FF2B5EF4-FFF2-40B4-BE49-F238E27FC236}">
                <a16:creationId xmlns="" xmlns:a16="http://schemas.microsoft.com/office/drawing/2014/main" id="{5CB92788-FCD3-E246-B86F-4505924B8224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457200" y="1203325"/>
            <a:ext cx="8229600" cy="298291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en-US"/>
              <a:t>Clique para editar o formato do texto da estrutura de tópicos</a:t>
            </a:r>
          </a:p>
          <a:p>
            <a:pPr lvl="1"/>
            <a:r>
              <a:rPr lang="en-US"/>
              <a:t>2.º nível da estrutura de tópicos</a:t>
            </a:r>
          </a:p>
          <a:p>
            <a:pPr lvl="2"/>
            <a:r>
              <a:rPr lang="en-US"/>
              <a:t>3.º nível da estrutura de tópicos</a:t>
            </a:r>
          </a:p>
          <a:p>
            <a:pPr lvl="3"/>
            <a:r>
              <a:rPr lang="en-US"/>
              <a:t>4.º nível da estrutura de tópicos</a:t>
            </a:r>
          </a:p>
          <a:p>
            <a:pPr lvl="4"/>
            <a:r>
              <a:rPr lang="en-US"/>
              <a:t>5.º nível da estrutura de tópicos</a:t>
            </a:r>
          </a:p>
          <a:p>
            <a:pPr lvl="5"/>
            <a:r>
              <a:rPr lang="en-US"/>
              <a:t>6.º nível da estrutura de tópicos</a:t>
            </a:r>
          </a:p>
          <a:p>
            <a:pPr lvl="6"/>
            <a:r>
              <a:rPr lang="en-US"/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wnFE7PMQ6CI&amp;t=400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Imagem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4425" y="0"/>
            <a:ext cx="17081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" name="CustomShape 1">
            <a:extLst>
              <a:ext uri="{FF2B5EF4-FFF2-40B4-BE49-F238E27FC236}">
                <a16:creationId xmlns="" xmlns:a16="http://schemas.microsoft.com/office/drawing/2014/main" id="{3DD622D1-3C9C-BE48-ADB5-4B4EAFC2B5B9}"/>
              </a:ext>
            </a:extLst>
          </p:cNvPr>
          <p:cNvSpPr/>
          <p:nvPr/>
        </p:nvSpPr>
        <p:spPr>
          <a:xfrm>
            <a:off x="0" y="0"/>
            <a:ext cx="8105775" cy="4835525"/>
          </a:xfrm>
          <a:prstGeom prst="rect">
            <a:avLst/>
          </a:prstGeom>
          <a:solidFill>
            <a:schemeClr val="bg1">
              <a:lumMod val="95000"/>
            </a:schemeClr>
          </a:solidFill>
          <a:ln w="2844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2">
            <a:extLst>
              <a:ext uri="{FF2B5EF4-FFF2-40B4-BE49-F238E27FC236}">
                <a16:creationId xmlns="" xmlns:a16="http://schemas.microsoft.com/office/drawing/2014/main" id="{66A1980C-5C9E-BB42-9C3C-8B0ED03BFEAE}"/>
              </a:ext>
            </a:extLst>
          </p:cNvPr>
          <p:cNvSpPr/>
          <p:nvPr/>
        </p:nvSpPr>
        <p:spPr>
          <a:xfrm>
            <a:off x="5834063" y="1711325"/>
            <a:ext cx="2435225" cy="1720850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124" name="Imagem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0488" y="2036763"/>
            <a:ext cx="10858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Imagem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113" y="4673600"/>
            <a:ext cx="7032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CustomShape 3">
            <a:extLst>
              <a:ext uri="{FF2B5EF4-FFF2-40B4-BE49-F238E27FC236}">
                <a16:creationId xmlns="" xmlns:a16="http://schemas.microsoft.com/office/drawing/2014/main" id="{61EB7554-B312-F746-BF84-44200F552A01}"/>
              </a:ext>
            </a:extLst>
          </p:cNvPr>
          <p:cNvSpPr/>
          <p:nvPr/>
        </p:nvSpPr>
        <p:spPr>
          <a:xfrm>
            <a:off x="5694363" y="1711325"/>
            <a:ext cx="138112" cy="1720850"/>
          </a:xfrm>
          <a:prstGeom prst="rect">
            <a:avLst/>
          </a:prstGeom>
          <a:solidFill>
            <a:schemeClr val="bg1">
              <a:lumMod val="95000"/>
            </a:schemeClr>
          </a:solidFill>
          <a:ln w="2844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4">
            <a:extLst>
              <a:ext uri="{FF2B5EF4-FFF2-40B4-BE49-F238E27FC236}">
                <a16:creationId xmlns="" xmlns:a16="http://schemas.microsoft.com/office/drawing/2014/main" id="{0D939F09-056D-2D47-9127-C4430FC43230}"/>
              </a:ext>
            </a:extLst>
          </p:cNvPr>
          <p:cNvSpPr/>
          <p:nvPr/>
        </p:nvSpPr>
        <p:spPr>
          <a:xfrm>
            <a:off x="473075" y="1766888"/>
            <a:ext cx="5153025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spc="-1" dirty="0">
                <a:solidFill>
                  <a:srgbClr val="404040"/>
                </a:solidFill>
                <a:latin typeface="Segoe UI"/>
              </a:rPr>
              <a:t>Fórum de Gestão de Pessoas	</a:t>
            </a:r>
            <a:endParaRPr lang="pt-BR" sz="2500" spc="-1" dirty="0"/>
          </a:p>
        </p:txBody>
      </p:sp>
      <p:sp>
        <p:nvSpPr>
          <p:cNvPr id="95" name="CustomShape 5">
            <a:extLst>
              <a:ext uri="{FF2B5EF4-FFF2-40B4-BE49-F238E27FC236}">
                <a16:creationId xmlns="" xmlns:a16="http://schemas.microsoft.com/office/drawing/2014/main" id="{714DB073-BD60-8245-9410-1672D41865D5}"/>
              </a:ext>
            </a:extLst>
          </p:cNvPr>
          <p:cNvSpPr/>
          <p:nvPr/>
        </p:nvSpPr>
        <p:spPr>
          <a:xfrm>
            <a:off x="473075" y="2216150"/>
            <a:ext cx="4962525" cy="5715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spc="-1" dirty="0" smtClean="0">
                <a:solidFill>
                  <a:srgbClr val="404040"/>
                </a:solidFill>
                <a:latin typeface="Segoe UI"/>
              </a:rPr>
              <a:t>Planejamento REDE-PESSOAS 2022</a:t>
            </a:r>
            <a:endParaRPr lang="pt-BR" spc="-1" dirty="0"/>
          </a:p>
        </p:txBody>
      </p:sp>
      <p:sp>
        <p:nvSpPr>
          <p:cNvPr id="96" name="CustomShape 6">
            <a:extLst>
              <a:ext uri="{FF2B5EF4-FFF2-40B4-BE49-F238E27FC236}">
                <a16:creationId xmlns="" xmlns:a16="http://schemas.microsoft.com/office/drawing/2014/main" id="{443AD8A4-F9B9-364D-8A89-10F8F125867C}"/>
              </a:ext>
            </a:extLst>
          </p:cNvPr>
          <p:cNvSpPr/>
          <p:nvPr/>
        </p:nvSpPr>
        <p:spPr>
          <a:xfrm>
            <a:off x="493713" y="3025775"/>
            <a:ext cx="5260136" cy="3986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spc="-1" dirty="0">
                <a:solidFill>
                  <a:srgbClr val="404040"/>
                </a:solidFill>
                <a:latin typeface="Segoe UI"/>
              </a:rPr>
              <a:t>SUBSECRETARIA DE GESTÃO DE PESSOAS </a:t>
            </a:r>
            <a:r>
              <a:rPr lang="pt-BR" sz="1000" spc="-1" dirty="0" smtClean="0">
                <a:solidFill>
                  <a:srgbClr val="404040"/>
                </a:solidFill>
                <a:latin typeface="Segoe UI"/>
              </a:rPr>
              <a:t>– SUGEP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spc="-1" dirty="0" smtClean="0">
                <a:solidFill>
                  <a:srgbClr val="404040"/>
                </a:solidFill>
                <a:latin typeface="Segoe UI"/>
              </a:rPr>
              <a:t>Assessoria de Gestão e Desenvolvimento  de Pessoas (Célula de Multiplicadores) – ASGEP </a:t>
            </a:r>
            <a:endParaRPr lang="pt-BR" sz="1000" spc="-1" dirty="0"/>
          </a:p>
        </p:txBody>
      </p:sp>
      <p:pic>
        <p:nvPicPr>
          <p:cNvPr id="5130" name="Imagem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65788" y="1609725"/>
            <a:ext cx="1590675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Google Shape;797;p40"/>
          <p:cNvSpPr>
            <a:spLocks noChangeArrowheads="1"/>
          </p:cNvSpPr>
          <p:nvPr/>
        </p:nvSpPr>
        <p:spPr bwMode="auto">
          <a:xfrm>
            <a:off x="3779838" y="1347788"/>
            <a:ext cx="5364162" cy="2952750"/>
          </a:xfrm>
          <a:prstGeom prst="rect">
            <a:avLst/>
          </a:prstGeom>
          <a:solidFill>
            <a:srgbClr val="E5E6E6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 eaLnBrk="1" hangingPunct="1">
              <a:buClr>
                <a:srgbClr val="000000"/>
              </a:buClr>
              <a:buSzPts val="1400"/>
            </a:pPr>
            <a:endParaRPr lang="pt-BR" altLang="pt-BR" sz="1400">
              <a:solidFill>
                <a:srgbClr val="FFFFFF"/>
              </a:solidFill>
              <a:cs typeface="Arial" pitchFamily="34" charset="0"/>
              <a:sym typeface="Arial" pitchFamily="34" charset="0"/>
            </a:endParaRPr>
          </a:p>
        </p:txBody>
      </p:sp>
      <p:pic>
        <p:nvPicPr>
          <p:cNvPr id="13314" name="Google Shape;798;p40"/>
          <p:cNvPicPr preferRelativeResize="0">
            <a:picLocks noChangeAspect="1" noChangeArrowheads="1"/>
          </p:cNvPicPr>
          <p:nvPr/>
        </p:nvPicPr>
        <p:blipFill>
          <a:blip r:embed="rId3" cstate="print"/>
          <a:srcRect t="13606" b="21230"/>
          <a:stretch>
            <a:fillRect/>
          </a:stretch>
        </p:blipFill>
        <p:spPr bwMode="auto">
          <a:xfrm>
            <a:off x="0" y="1782763"/>
            <a:ext cx="40449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Google Shape;799;p40"/>
          <p:cNvSpPr>
            <a:spLocks noChangeArrowheads="1"/>
          </p:cNvSpPr>
          <p:nvPr/>
        </p:nvSpPr>
        <p:spPr bwMode="auto">
          <a:xfrm>
            <a:off x="-12700" y="1782763"/>
            <a:ext cx="4079875" cy="1917700"/>
          </a:xfrm>
          <a:prstGeom prst="rect">
            <a:avLst/>
          </a:prstGeom>
          <a:solidFill>
            <a:srgbClr val="068141">
              <a:alpha val="83136"/>
            </a:srgbClr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eaLnBrk="1" hangingPunct="1"/>
            <a:endParaRPr lang="pt-BR" altLang="pt-BR"/>
          </a:p>
        </p:txBody>
      </p:sp>
      <p:sp>
        <p:nvSpPr>
          <p:cNvPr id="800" name="Google Shape;800;p40">
            <a:extLst>
              <a:ext uri="{FF2B5EF4-FFF2-40B4-BE49-F238E27FC236}">
                <a16:creationId xmlns="" xmlns:a16="http://schemas.microsoft.com/office/drawing/2014/main" id="{F60F2CC3-6FD8-EC4C-8244-B3838B1645DF}"/>
              </a:ext>
            </a:extLst>
          </p:cNvPr>
          <p:cNvSpPr txBox="1"/>
          <p:nvPr/>
        </p:nvSpPr>
        <p:spPr>
          <a:xfrm>
            <a:off x="4211638" y="1563688"/>
            <a:ext cx="4608512" cy="2605087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45700" rIns="91425" bIns="45700">
            <a:spAutoFit/>
          </a:bodyPr>
          <a:lstStyle/>
          <a:p>
            <a:pPr marL="179999" indent="-166199"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68141"/>
              </a:buClr>
              <a:buSzPts val="1200"/>
              <a:buFont typeface="Noto Sans Symbols"/>
              <a:buChar char="■"/>
              <a:defRPr/>
            </a:pPr>
            <a:r>
              <a:rPr lang="pt-BR"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</a:t>
            </a:r>
            <a:r>
              <a:rPr lang="pt-BR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1200" b="1" dirty="0">
                <a:solidFill>
                  <a:srgbClr val="068141"/>
                </a:solidFill>
                <a:latin typeface="Roboto"/>
                <a:ea typeface="Roboto"/>
                <a:cs typeface="Roboto"/>
                <a:sym typeface="Roboto"/>
              </a:rPr>
              <a:t>SUGEP</a:t>
            </a:r>
            <a:r>
              <a:rPr lang="pt-BR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estabelecerá as diretrizes estratégicas para o funcionamento e coordenará a manutenção, o aperfeiçoamento e a gestão da </a:t>
            </a:r>
            <a:r>
              <a:rPr lang="pt-BR" sz="1200" dirty="0" err="1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Rede-Pessoas</a:t>
            </a:r>
            <a:endParaRPr lang="pt-BR" sz="5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79999" indent="-166199"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68141"/>
              </a:buClr>
              <a:buSzPts val="1200"/>
              <a:buFont typeface="Noto Sans Symbols"/>
              <a:buChar char="■"/>
              <a:defRPr/>
            </a:pPr>
            <a:endParaRPr lang="pt-BR" sz="5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79999" indent="-166199"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68141"/>
              </a:buClr>
              <a:buSzPts val="1200"/>
              <a:buFont typeface="Noto Sans Symbols"/>
              <a:buChar char="■"/>
              <a:defRPr/>
            </a:pPr>
            <a:r>
              <a:rPr lang="pt-BR"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Ocorrerão </a:t>
            </a:r>
            <a:r>
              <a:rPr lang="pt-BR" sz="1200" b="1" dirty="0">
                <a:solidFill>
                  <a:srgbClr val="068141"/>
                </a:solidFill>
                <a:latin typeface="Roboto"/>
                <a:ea typeface="Roboto"/>
                <a:cs typeface="Roboto"/>
                <a:sym typeface="Roboto"/>
              </a:rPr>
              <a:t>reuniões mensais com as chefias das áreas de Gestão de Pessoas dos Órgãos Setoriais </a:t>
            </a:r>
            <a:r>
              <a:rPr lang="pt-BR"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e do Órgão Central para alinhamento das diretrizes e monitoramento das execuções. O calendário e as demais diretrizes sobre as reuniões serão divulgados em breve.</a:t>
            </a:r>
            <a:endParaRPr sz="5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79999" indent="-89999"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68141"/>
              </a:buClr>
              <a:buSzPts val="1200"/>
              <a:buFont typeface="Noto Sans Symbols"/>
              <a:buNone/>
              <a:defRPr/>
            </a:pPr>
            <a:endParaRPr sz="5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79999" indent="-166199"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68141"/>
              </a:buClr>
              <a:buSzPts val="1200"/>
              <a:buFont typeface="Noto Sans Symbols"/>
              <a:buChar char="■"/>
              <a:defRPr/>
            </a:pPr>
            <a:r>
              <a:rPr lang="pt-BR"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</a:t>
            </a:r>
            <a:r>
              <a:rPr lang="pt-BR" sz="1200" dirty="0">
                <a:solidFill>
                  <a:srgbClr val="00780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1200" b="1" dirty="0" err="1">
                <a:solidFill>
                  <a:srgbClr val="068141"/>
                </a:solidFill>
                <a:latin typeface="Roboto"/>
                <a:ea typeface="Roboto"/>
                <a:cs typeface="Roboto"/>
                <a:sym typeface="Roboto"/>
              </a:rPr>
              <a:t>Rede-Pessoas</a:t>
            </a:r>
            <a:r>
              <a:rPr lang="pt-BR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atuará de forma conjunta entre    o</a:t>
            </a:r>
            <a:r>
              <a:rPr lang="pt-BR" sz="1200" b="1" dirty="0">
                <a:solidFill>
                  <a:srgbClr val="00780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1200" b="1" dirty="0">
                <a:solidFill>
                  <a:srgbClr val="068141"/>
                </a:solidFill>
                <a:latin typeface="Roboto"/>
                <a:ea typeface="Roboto"/>
                <a:cs typeface="Roboto"/>
                <a:sym typeface="Roboto"/>
              </a:rPr>
              <a:t>Órgão Central </a:t>
            </a:r>
            <a:r>
              <a:rPr lang="pt-BR"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(SUGEP) e</a:t>
            </a:r>
            <a:r>
              <a:rPr lang="pt-BR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1200" b="1" dirty="0">
                <a:solidFill>
                  <a:srgbClr val="068141"/>
                </a:solidFill>
                <a:latin typeface="Roboto"/>
                <a:ea typeface="Roboto"/>
                <a:cs typeface="Roboto"/>
                <a:sym typeface="Roboto"/>
              </a:rPr>
              <a:t>Órgãos Setoriais de Gestão de Pessoas</a:t>
            </a:r>
          </a:p>
        </p:txBody>
      </p:sp>
      <p:grpSp>
        <p:nvGrpSpPr>
          <p:cNvPr id="13317" name="Google Shape;801;p40"/>
          <p:cNvGrpSpPr>
            <a:grpSpLocks/>
          </p:cNvGrpSpPr>
          <p:nvPr/>
        </p:nvGrpSpPr>
        <p:grpSpPr bwMode="auto">
          <a:xfrm>
            <a:off x="120650" y="4967288"/>
            <a:ext cx="9023350" cy="180975"/>
            <a:chOff x="240500" y="9934049"/>
            <a:chExt cx="18047310" cy="363583"/>
          </a:xfrm>
        </p:grpSpPr>
        <p:pic>
          <p:nvPicPr>
            <p:cNvPr id="13321" name="Google Shape;802;p40"/>
            <p:cNvPicPr preferRelativeResize="0"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0500" y="9934049"/>
              <a:ext cx="1180491" cy="24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2" name="Google Shape;803;p40" descr="Marca_RS_Final (2).png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916400" y="9959232"/>
              <a:ext cx="1371410" cy="3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8" name="Google Shape;806;p40"/>
          <p:cNvSpPr txBox="1">
            <a:spLocks noChangeArrowheads="1"/>
          </p:cNvSpPr>
          <p:nvPr/>
        </p:nvSpPr>
        <p:spPr bwMode="auto">
          <a:xfrm>
            <a:off x="493713" y="2027238"/>
            <a:ext cx="29368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eaLnBrk="1" hangingPunct="1">
              <a:buClr>
                <a:srgbClr val="000000"/>
              </a:buClr>
              <a:buSzPts val="2000"/>
            </a:pPr>
            <a:r>
              <a:rPr lang="pt-BR" altLang="pt-BR"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Sistema de gestão estratégica de pessoas que </a:t>
            </a:r>
            <a:r>
              <a:rPr lang="pt-BR" altLang="pt-BR" sz="2000" b="1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operacionalizará a Política de Gestão de Pessoas</a:t>
            </a:r>
            <a:endParaRPr lang="pt-BR" altLang="pt-BR"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" name="Google Shape;126;g102c794d8b3_2_27">
            <a:extLst>
              <a:ext uri="{FF2B5EF4-FFF2-40B4-BE49-F238E27FC236}">
                <a16:creationId xmlns="" xmlns:a16="http://schemas.microsoft.com/office/drawing/2014/main" id="{ED9418EF-C61F-3342-92BC-D6DDBBD3256A}"/>
              </a:ext>
            </a:extLst>
          </p:cNvPr>
          <p:cNvSpPr/>
          <p:nvPr/>
        </p:nvSpPr>
        <p:spPr>
          <a:xfrm>
            <a:off x="0" y="254000"/>
            <a:ext cx="314325" cy="287338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lIns="91000" tIns="45500" rIns="91000" bIns="455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94"/>
              <a:buFont typeface="Calibri"/>
              <a:buNone/>
              <a:defRPr/>
            </a:pPr>
            <a:endParaRPr sz="1294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20" name="Google Shape;127;g102c794d8b3_2_27"/>
          <p:cNvSpPr txBox="1">
            <a:spLocks noChangeArrowheads="1"/>
          </p:cNvSpPr>
          <p:nvPr/>
        </p:nvSpPr>
        <p:spPr bwMode="auto">
          <a:xfrm>
            <a:off x="328613" y="176213"/>
            <a:ext cx="7956550" cy="461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00" tIns="45500" rIns="91000" bIns="45500">
            <a:spAutoFit/>
          </a:bodyPr>
          <a:lstStyle/>
          <a:p>
            <a:pPr eaLnBrk="1" hangingPunct="1">
              <a:buClr>
                <a:srgbClr val="068141"/>
              </a:buClr>
              <a:buSzPts val="2000"/>
              <a:buFont typeface="Quattrocento Sans"/>
              <a:buNone/>
            </a:pPr>
            <a:r>
              <a:rPr lang="pt-BR" altLang="pt-BR" sz="2400" b="1" dirty="0" smtClean="0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REDE-PESSOAS</a:t>
            </a:r>
            <a:r>
              <a:rPr lang="pt-BR" altLang="pt-BR" sz="2000" b="1" dirty="0" smtClean="0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: </a:t>
            </a:r>
            <a:r>
              <a:rPr lang="pt-BR" altLang="pt-BR" sz="2000" b="1" dirty="0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Rede de Gestão Estratégica de Pessoas</a:t>
            </a:r>
            <a:endParaRPr lang="pt-BR" altLang="pt-BR" sz="1600" dirty="0">
              <a:solidFill>
                <a:srgbClr val="595959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Google Shape;812;p41"/>
          <p:cNvSpPr>
            <a:spLocks noChangeArrowheads="1"/>
          </p:cNvSpPr>
          <p:nvPr/>
        </p:nvSpPr>
        <p:spPr bwMode="auto">
          <a:xfrm>
            <a:off x="0" y="1131888"/>
            <a:ext cx="9144000" cy="3357562"/>
          </a:xfrm>
          <a:prstGeom prst="rect">
            <a:avLst/>
          </a:prstGeom>
          <a:solidFill>
            <a:srgbClr val="E5E6E6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eaLnBrk="1" hangingPunct="1"/>
            <a:endParaRPr lang="pt-BR" altLang="pt-BR"/>
          </a:p>
        </p:txBody>
      </p:sp>
      <p:pic>
        <p:nvPicPr>
          <p:cNvPr id="15362" name="Google Shape;813;p41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2850" y="2470150"/>
            <a:ext cx="1693863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Google Shape;814;p41"/>
          <p:cNvSpPr txBox="1">
            <a:spLocks noChangeArrowheads="1"/>
          </p:cNvSpPr>
          <p:nvPr/>
        </p:nvSpPr>
        <p:spPr bwMode="auto">
          <a:xfrm>
            <a:off x="650875" y="2414588"/>
            <a:ext cx="20907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pPr eaLnBrk="1" hangingPunct="1"/>
            <a:r>
              <a:rPr lang="pt-BR" altLang="pt-BR" sz="1000" b="1">
                <a:solidFill>
                  <a:srgbClr val="068141"/>
                </a:solidFill>
                <a:latin typeface="Roboto"/>
                <a:ea typeface="Roboto"/>
                <a:cs typeface="Roboto"/>
                <a:sym typeface="Roboto"/>
              </a:rPr>
              <a:t>SECRETARIA DE </a:t>
            </a:r>
          </a:p>
          <a:p>
            <a:pPr eaLnBrk="1" hangingPunct="1"/>
            <a:r>
              <a:rPr lang="pt-BR" altLang="pt-BR" sz="1000" b="1">
                <a:solidFill>
                  <a:srgbClr val="068141"/>
                </a:solidFill>
                <a:latin typeface="Roboto"/>
                <a:ea typeface="Roboto"/>
                <a:cs typeface="Roboto"/>
                <a:sym typeface="Roboto"/>
              </a:rPr>
              <a:t>PLANEJAMENTO,</a:t>
            </a:r>
          </a:p>
          <a:p>
            <a:pPr eaLnBrk="1" hangingPunct="1"/>
            <a:r>
              <a:rPr lang="pt-BR" altLang="pt-BR" sz="1000" b="1">
                <a:solidFill>
                  <a:srgbClr val="068141"/>
                </a:solidFill>
                <a:latin typeface="Roboto"/>
                <a:ea typeface="Roboto"/>
                <a:cs typeface="Roboto"/>
                <a:sym typeface="Roboto"/>
              </a:rPr>
              <a:t>GOVERNANÇA E GESTÃO</a:t>
            </a:r>
          </a:p>
        </p:txBody>
      </p:sp>
      <p:sp>
        <p:nvSpPr>
          <p:cNvPr id="15364" name="Google Shape;815;p41"/>
          <p:cNvSpPr txBox="1">
            <a:spLocks noChangeArrowheads="1"/>
          </p:cNvSpPr>
          <p:nvPr/>
        </p:nvSpPr>
        <p:spPr bwMode="auto">
          <a:xfrm>
            <a:off x="650875" y="2960688"/>
            <a:ext cx="20907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36000" rIns="91425" bIns="36000">
            <a:spAutoFit/>
          </a:bodyPr>
          <a:lstStyle/>
          <a:p>
            <a:pPr eaLnBrk="1" hangingPunct="1"/>
            <a:r>
              <a:rPr lang="pt-BR" altLang="pt-BR" sz="900">
                <a:solidFill>
                  <a:srgbClr val="068141"/>
                </a:solidFill>
                <a:latin typeface="Roboto"/>
                <a:ea typeface="Roboto"/>
                <a:cs typeface="Roboto"/>
                <a:sym typeface="Roboto"/>
              </a:rPr>
              <a:t>Subsecretaria de Gestão e Desenvolvimento de Pessoas</a:t>
            </a:r>
          </a:p>
        </p:txBody>
      </p:sp>
      <p:sp>
        <p:nvSpPr>
          <p:cNvPr id="15365" name="Google Shape;816;p41"/>
          <p:cNvSpPr txBox="1">
            <a:spLocks noChangeArrowheads="1"/>
          </p:cNvSpPr>
          <p:nvPr/>
        </p:nvSpPr>
        <p:spPr bwMode="auto">
          <a:xfrm>
            <a:off x="650875" y="3309938"/>
            <a:ext cx="1758950" cy="1046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pPr eaLnBrk="1" hangingPunct="1"/>
            <a:r>
              <a:rPr lang="pt-BR" altLang="pt-BR" sz="1100" b="1">
                <a:solidFill>
                  <a:srgbClr val="068141"/>
                </a:solidFill>
                <a:latin typeface="Roboto"/>
                <a:ea typeface="Roboto"/>
                <a:cs typeface="Roboto"/>
                <a:sym typeface="Roboto"/>
              </a:rPr>
              <a:t>ÓRGÃO CENTRAL</a:t>
            </a:r>
            <a:r>
              <a:rPr lang="pt-BR" altLang="pt-BR" sz="1100">
                <a:solidFill>
                  <a:srgbClr val="06814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pt-BR" altLang="pt-BR" sz="1000" b="1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Orientação normativa</a:t>
            </a:r>
            <a:r>
              <a:rPr lang="pt-BR" altLang="pt-BR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, </a:t>
            </a:r>
            <a:r>
              <a:rPr lang="pt-BR" altLang="pt-BR" sz="1000" b="1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supervisão </a:t>
            </a:r>
            <a:r>
              <a:rPr lang="pt-BR" altLang="pt-BR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técnica e </a:t>
            </a:r>
            <a:r>
              <a:rPr lang="pt-BR" altLang="pt-BR" sz="1000" b="1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capacitação</a:t>
            </a:r>
            <a:r>
              <a:rPr lang="pt-BR" altLang="pt-BR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 dos órgãos setoriais. </a:t>
            </a:r>
          </a:p>
        </p:txBody>
      </p:sp>
      <p:sp>
        <p:nvSpPr>
          <p:cNvPr id="15366" name="Google Shape;817;p41"/>
          <p:cNvSpPr txBox="1">
            <a:spLocks noChangeArrowheads="1"/>
          </p:cNvSpPr>
          <p:nvPr/>
        </p:nvSpPr>
        <p:spPr bwMode="auto">
          <a:xfrm>
            <a:off x="2778125" y="3309938"/>
            <a:ext cx="2160588" cy="1046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pPr eaLnBrk="1" hangingPunct="1"/>
            <a:r>
              <a:rPr lang="pt-BR" altLang="pt-BR" sz="1100" b="1">
                <a:solidFill>
                  <a:srgbClr val="068141"/>
                </a:solidFill>
                <a:latin typeface="Roboto"/>
                <a:ea typeface="Roboto"/>
                <a:cs typeface="Roboto"/>
                <a:sym typeface="Roboto"/>
              </a:rPr>
              <a:t>ÓRGÃO SETORIAL</a:t>
            </a:r>
            <a:endParaRPr lang="pt-BR" altLang="pt-BR" sz="1100">
              <a:solidFill>
                <a:srgbClr val="068141"/>
              </a:solidFill>
              <a:latin typeface="Roboto"/>
              <a:ea typeface="Roboto"/>
              <a:cs typeface="Roboto"/>
              <a:sym typeface="Roboto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pt-BR" altLang="pt-BR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Ação conjunta com o Órgão Central, sendo </a:t>
            </a:r>
            <a:r>
              <a:rPr lang="pt-BR" altLang="pt-BR" sz="1000" b="1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implementadores das ações </a:t>
            </a:r>
            <a:r>
              <a:rPr lang="pt-BR" altLang="pt-BR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de gestão de pessoas no âmbito de sua Secretaria.</a:t>
            </a:r>
          </a:p>
        </p:txBody>
      </p:sp>
      <p:sp>
        <p:nvSpPr>
          <p:cNvPr id="15367" name="Google Shape;819;p41"/>
          <p:cNvSpPr txBox="1">
            <a:spLocks noChangeArrowheads="1"/>
          </p:cNvSpPr>
          <p:nvPr/>
        </p:nvSpPr>
        <p:spPr bwMode="auto">
          <a:xfrm>
            <a:off x="6670675" y="3309938"/>
            <a:ext cx="2149475" cy="1046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pPr eaLnBrk="1" hangingPunct="1"/>
            <a:r>
              <a:rPr lang="pt-BR" altLang="pt-BR" sz="1100" b="1">
                <a:solidFill>
                  <a:srgbClr val="068141"/>
                </a:solidFill>
                <a:latin typeface="Roboto"/>
                <a:ea typeface="Roboto"/>
                <a:cs typeface="Roboto"/>
                <a:sym typeface="Roboto"/>
              </a:rPr>
              <a:t>LÍDERES</a:t>
            </a:r>
            <a:endParaRPr lang="pt-BR" altLang="pt-BR" sz="1100">
              <a:solidFill>
                <a:srgbClr val="068141"/>
              </a:solidFill>
              <a:latin typeface="Roboto"/>
              <a:ea typeface="Roboto"/>
              <a:cs typeface="Roboto"/>
              <a:sym typeface="Roboto"/>
            </a:endParaRPr>
          </a:p>
          <a:p>
            <a:pPr eaLnBrk="1" hangingPunct="1">
              <a:spcBef>
                <a:spcPts val="300"/>
              </a:spcBef>
            </a:pPr>
            <a:r>
              <a:rPr lang="pt-BR" altLang="pt-BR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Concretizadores das práticas. </a:t>
            </a:r>
          </a:p>
          <a:p>
            <a:pPr eaLnBrk="1" hangingPunct="1">
              <a:spcAft>
                <a:spcPts val="300"/>
              </a:spcAft>
            </a:pPr>
            <a:r>
              <a:rPr lang="pt-BR" altLang="pt-BR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É por meio dos líderes que as </a:t>
            </a:r>
            <a:r>
              <a:rPr lang="pt-BR" altLang="pt-BR" sz="1000" b="1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ações de desenvolvimento alcançarão os agentes públicos</a:t>
            </a:r>
            <a:r>
              <a:rPr lang="pt-BR" altLang="pt-BR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</a:p>
        </p:txBody>
      </p:sp>
      <p:pic>
        <p:nvPicPr>
          <p:cNvPr id="822" name="Google Shape;822;p4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9700" y="1155700"/>
            <a:ext cx="1625600" cy="1625600"/>
          </a:xfrm>
          <a:prstGeom prst="rect">
            <a:avLst/>
          </a:prstGeom>
          <a:noFill/>
        </p:spPr>
      </p:pic>
      <p:pic>
        <p:nvPicPr>
          <p:cNvPr id="823" name="Google Shape;823;p41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1612900"/>
            <a:ext cx="1612900" cy="1625600"/>
          </a:xfrm>
          <a:prstGeom prst="rect">
            <a:avLst/>
          </a:prstGeom>
          <a:noFill/>
        </p:spPr>
      </p:pic>
      <p:sp>
        <p:nvSpPr>
          <p:cNvPr id="15370" name="Google Shape;824;p41"/>
          <p:cNvSpPr txBox="1">
            <a:spLocks noChangeArrowheads="1"/>
          </p:cNvSpPr>
          <p:nvPr/>
        </p:nvSpPr>
        <p:spPr bwMode="auto">
          <a:xfrm>
            <a:off x="2778125" y="2930525"/>
            <a:ext cx="11382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36000" rIns="91425" bIns="36000">
            <a:spAutoFit/>
          </a:bodyPr>
          <a:lstStyle/>
          <a:p>
            <a:pPr eaLnBrk="1" hangingPunct="1"/>
            <a:r>
              <a:rPr lang="pt-BR" altLang="pt-BR" sz="1000" b="1">
                <a:solidFill>
                  <a:srgbClr val="068141"/>
                </a:solidFill>
                <a:latin typeface="Roboto"/>
                <a:ea typeface="Roboto"/>
                <a:cs typeface="Roboto"/>
                <a:sym typeface="Roboto"/>
              </a:rPr>
              <a:t>SECRETARIAS DE ESTADO</a:t>
            </a:r>
          </a:p>
        </p:txBody>
      </p:sp>
      <p:sp>
        <p:nvSpPr>
          <p:cNvPr id="15" name="Google Shape;126;g102c794d8b3_2_27">
            <a:extLst>
              <a:ext uri="{FF2B5EF4-FFF2-40B4-BE49-F238E27FC236}">
                <a16:creationId xmlns="" xmlns:a16="http://schemas.microsoft.com/office/drawing/2014/main" id="{4E996C40-B517-0541-94EF-B0D8DD783C42}"/>
              </a:ext>
            </a:extLst>
          </p:cNvPr>
          <p:cNvSpPr/>
          <p:nvPr/>
        </p:nvSpPr>
        <p:spPr>
          <a:xfrm>
            <a:off x="0" y="254000"/>
            <a:ext cx="314325" cy="287338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lIns="91000" tIns="45500" rIns="91000" bIns="455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94"/>
              <a:buFont typeface="Calibri"/>
              <a:buNone/>
              <a:defRPr/>
            </a:pPr>
            <a:endParaRPr sz="1294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72" name="Google Shape;127;g102c794d8b3_2_27"/>
          <p:cNvSpPr txBox="1">
            <a:spLocks noChangeArrowheads="1"/>
          </p:cNvSpPr>
          <p:nvPr/>
        </p:nvSpPr>
        <p:spPr bwMode="auto">
          <a:xfrm>
            <a:off x="328613" y="176213"/>
            <a:ext cx="795655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00" tIns="45500" rIns="91000" bIns="45500">
            <a:spAutoFit/>
          </a:bodyPr>
          <a:lstStyle/>
          <a:p>
            <a:pPr eaLnBrk="1" hangingPunct="1">
              <a:buClr>
                <a:srgbClr val="068141"/>
              </a:buClr>
              <a:buSzPts val="2000"/>
              <a:buFont typeface="Quattrocento Sans"/>
              <a:buNone/>
            </a:pPr>
            <a:r>
              <a:rPr lang="pt-BR" altLang="pt-BR" sz="2000" b="1">
                <a:solidFill>
                  <a:srgbClr val="595959"/>
                </a:solidFill>
                <a:latin typeface="Roboto"/>
                <a:ea typeface="Roboto"/>
                <a:cs typeface="Quattrocento Sans"/>
                <a:sym typeface="Quattrocento Sans"/>
              </a:rPr>
              <a:t>Sistemática de Funcionamento da Rede-Pessoas</a:t>
            </a:r>
            <a:endParaRPr lang="pt-BR" altLang="pt-BR" sz="1600">
              <a:solidFill>
                <a:srgbClr val="595959"/>
              </a:solidFill>
              <a:latin typeface="Roboto"/>
              <a:ea typeface="Roboto"/>
              <a:cs typeface="Quattrocento Sans"/>
              <a:sym typeface="Quattrocento Sans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="" xmlns:a16="http://schemas.microsoft.com/office/drawing/2014/main" id="{5A2C574E-AA7A-0F42-9C8F-0595C1E56577}"/>
              </a:ext>
            </a:extLst>
          </p:cNvPr>
          <p:cNvSpPr/>
          <p:nvPr/>
        </p:nvSpPr>
        <p:spPr>
          <a:xfrm>
            <a:off x="7164388" y="1347788"/>
            <a:ext cx="1511300" cy="215900"/>
          </a:xfrm>
          <a:prstGeom prst="rect">
            <a:avLst/>
          </a:prstGeom>
          <a:solidFill>
            <a:srgbClr val="068141"/>
          </a:solidFill>
          <a:ln>
            <a:solidFill>
              <a:srgbClr val="0681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="" xmlns:a16="http://schemas.microsoft.com/office/drawing/2014/main" id="{817E18B1-E6AD-FB49-A882-BC82395BE117}"/>
              </a:ext>
            </a:extLst>
          </p:cNvPr>
          <p:cNvSpPr/>
          <p:nvPr/>
        </p:nvSpPr>
        <p:spPr>
          <a:xfrm>
            <a:off x="6732588" y="1635125"/>
            <a:ext cx="792162" cy="215900"/>
          </a:xfrm>
          <a:prstGeom prst="rect">
            <a:avLst/>
          </a:prstGeom>
          <a:solidFill>
            <a:srgbClr val="068141"/>
          </a:solidFill>
          <a:ln>
            <a:solidFill>
              <a:srgbClr val="0681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5375" name="Google Shape;818;p41"/>
          <p:cNvSpPr txBox="1">
            <a:spLocks noChangeArrowheads="1"/>
          </p:cNvSpPr>
          <p:nvPr/>
        </p:nvSpPr>
        <p:spPr bwMode="auto">
          <a:xfrm>
            <a:off x="5076825" y="1203325"/>
            <a:ext cx="37020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pPr algn="r" eaLnBrk="1" hangingPunct="1">
              <a:lnSpc>
                <a:spcPct val="115000"/>
              </a:lnSpc>
            </a:pPr>
            <a:r>
              <a:rPr lang="pt-BR" altLang="pt-BR" sz="1600" b="1">
                <a:solidFill>
                  <a:srgbClr val="068141"/>
                </a:solidFill>
                <a:latin typeface="Roboto"/>
                <a:ea typeface="Roboto"/>
                <a:cs typeface="Roboto"/>
                <a:sym typeface="Roboto"/>
              </a:rPr>
              <a:t>Sistema que </a:t>
            </a:r>
            <a:r>
              <a:rPr lang="pt-BR" altLang="pt-BR" sz="1600" b="1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visa gerar valor público </a:t>
            </a:r>
            <a:r>
              <a:rPr lang="pt-BR" altLang="pt-BR" sz="1600" b="1">
                <a:solidFill>
                  <a:srgbClr val="068141"/>
                </a:solidFill>
                <a:latin typeface="Roboto"/>
                <a:ea typeface="Roboto"/>
                <a:cs typeface="Roboto"/>
                <a:sym typeface="Roboto"/>
              </a:rPr>
              <a:t>por meio de desenvolvimento e atuação estratégica das áreas de gestão de pessoas</a:t>
            </a:r>
            <a:endParaRPr lang="pt-BR" altLang="pt-BR" b="1">
              <a:solidFill>
                <a:srgbClr val="06814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4">
            <a:extLst>
              <a:ext uri="{FF2B5EF4-FFF2-40B4-BE49-F238E27FC236}">
                <a16:creationId xmlns="" xmlns:a16="http://schemas.microsoft.com/office/drawing/2014/main" id="{3BE41449-6C0E-5C42-A3A0-DD05601AEF8F}"/>
              </a:ext>
            </a:extLst>
          </p:cNvPr>
          <p:cNvSpPr/>
          <p:nvPr/>
        </p:nvSpPr>
        <p:spPr>
          <a:xfrm>
            <a:off x="0" y="254000"/>
            <a:ext cx="612775" cy="287338"/>
          </a:xfrm>
          <a:prstGeom prst="rect">
            <a:avLst/>
          </a:prstGeom>
          <a:solidFill>
            <a:schemeClr val="bg1">
              <a:lumMod val="85000"/>
            </a:schemeClr>
          </a:solidFill>
          <a:ln w="2844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CustomShape 5">
            <a:extLst>
              <a:ext uri="{FF2B5EF4-FFF2-40B4-BE49-F238E27FC236}">
                <a16:creationId xmlns="" xmlns:a16="http://schemas.microsoft.com/office/drawing/2014/main" id="{4E19FA1B-524D-6445-BE9A-E670A536FD56}"/>
              </a:ext>
            </a:extLst>
          </p:cNvPr>
          <p:cNvSpPr/>
          <p:nvPr/>
        </p:nvSpPr>
        <p:spPr>
          <a:xfrm>
            <a:off x="609600" y="184150"/>
            <a:ext cx="5822950" cy="3978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080" tIns="45360" rIns="91080" bIns="4536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990" b="1" spc="-1" dirty="0" err="1" smtClean="0">
                <a:solidFill>
                  <a:srgbClr val="808080"/>
                </a:solidFill>
                <a:latin typeface="Roboto" charset="0"/>
                <a:ea typeface="Roboto" charset="0"/>
              </a:rPr>
              <a:t>Rede-Pessoas</a:t>
            </a:r>
            <a:r>
              <a:rPr lang="pt-BR" sz="1990" b="1" spc="-1" dirty="0" smtClean="0">
                <a:solidFill>
                  <a:srgbClr val="808080"/>
                </a:solidFill>
                <a:latin typeface="Roboto" charset="0"/>
                <a:ea typeface="Roboto" charset="0"/>
              </a:rPr>
              <a:t>   </a:t>
            </a:r>
            <a:endParaRPr lang="pt-BR" sz="1990" spc="-1" dirty="0">
              <a:latin typeface="Roboto" charset="0"/>
              <a:ea typeface="Roboto" charset="0"/>
            </a:endParaRPr>
          </a:p>
        </p:txBody>
      </p:sp>
      <p:pic>
        <p:nvPicPr>
          <p:cNvPr id="17411" name="Imagem 6" descr="Apresentacao_RS_slid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4981575"/>
            <a:ext cx="642937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Imagem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4983163"/>
            <a:ext cx="542925" cy="11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ela 9">
            <a:extLst>
              <a:ext uri="{FF2B5EF4-FFF2-40B4-BE49-F238E27FC236}">
                <a16:creationId xmlns="" xmlns:a16="http://schemas.microsoft.com/office/drawing/2014/main" id="{76E5FCEF-7A43-D842-AEE6-BC85F325EC9E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771525"/>
          <a:ext cx="8424863" cy="4011552"/>
        </p:xfrm>
        <a:graphic>
          <a:graphicData uri="http://schemas.openxmlformats.org/drawingml/2006/table">
            <a:tbl>
              <a:tblPr/>
              <a:tblGrid>
                <a:gridCol w="84248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317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Agenda 2022</a:t>
                      </a:r>
                      <a:endParaRPr kumimoji="0" lang="pt-BR" alt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90720" marR="90720" marT="45711" marB="45711" anchor="ctr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814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4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kumimoji="0" lang="pt-BR" alt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 Capacitação: </a:t>
                      </a:r>
                    </a:p>
                    <a:p>
                      <a:pPr marL="0" marR="0" lvl="0" indent="361950" algn="just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0" algn="l"/>
                        </a:tabLst>
                      </a:pPr>
                      <a:r>
                        <a:rPr kumimoji="0" lang="pt-BR" alt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 Publico Alvo: Lideranças Setoriais de Gestão de Pessoas .</a:t>
                      </a:r>
                    </a:p>
                    <a:p>
                      <a:pPr marL="0" marR="0" lvl="0" indent="3619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0" algn="l"/>
                        </a:tabLst>
                      </a:pPr>
                      <a:r>
                        <a:rPr kumimoji="0" lang="pt-BR" alt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Objetivo: Desenvolver as competências técnicas e comportamentais dos profissionais envolvidos na área de Gestão de Pessoas que compõem as Unidades Setoriais voltadas para a gestão estratégica de pessoas, potencializando o padrão de desempenho e desenvolvimento dos servidores atendimento e prestação de serviços ao cidadão.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endParaRPr kumimoji="0" lang="pt-BR" alt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</a:tabLst>
                      </a:pPr>
                      <a:endParaRPr kumimoji="0" lang="pt-BR" alt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Segoe UI" panose="020B0502040204020203" pitchFamily="34" charset="0"/>
                      </a:endParaRPr>
                    </a:p>
                  </a:txBody>
                  <a:tcPr marL="90720" marR="90720" marT="45711" marB="45711" anchor="ctr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pt-BR" alt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Segoe UI" panose="020B0502040204020203" pitchFamily="34" charset="0"/>
                        <a:hlinkClick r:id="rId4"/>
                      </a:endParaRPr>
                    </a:p>
                  </a:txBody>
                  <a:tcPr marL="90720" marR="90720" marT="45711" marB="45711" anchor="ctr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632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kumimoji="0" lang="pt-BR" alt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 Encontro da </a:t>
                      </a:r>
                      <a:r>
                        <a:rPr kumimoji="0" lang="pt-BR" altLang="pt-B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REDE-Pessoas</a:t>
                      </a:r>
                      <a:r>
                        <a:rPr kumimoji="0" lang="pt-BR" alt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 :</a:t>
                      </a:r>
                    </a:p>
                    <a:p>
                      <a:pPr marL="0" marR="0" lvl="0" indent="361950" algn="just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361950" algn="l"/>
                        </a:tabLst>
                      </a:pPr>
                      <a:r>
                        <a:rPr kumimoji="0" lang="pt-BR" alt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Público: Lideranças dos setoriais de Gestão de Pessoas (Adm. Direta e Indireta).</a:t>
                      </a:r>
                    </a:p>
                    <a:p>
                      <a:pPr marL="0" marR="0" lvl="0" indent="361950" algn="just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361950" algn="l"/>
                        </a:tabLst>
                      </a:pPr>
                      <a:r>
                        <a:rPr kumimoji="0" lang="pt-BR" alt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Mensais, iniciando em março/2022.</a:t>
                      </a:r>
                    </a:p>
                    <a:p>
                      <a:pPr marL="0" marR="0" lvl="0" indent="361950" algn="just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361950" algn="l"/>
                        </a:tabLst>
                      </a:pPr>
                      <a:r>
                        <a:rPr kumimoji="0" lang="pt-BR" alt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Sempre na primeira quinzena do mês.</a:t>
                      </a:r>
                      <a:endParaRPr kumimoji="0" lang="pt-BR" alt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Segoe UI" panose="020B0502040204020203" pitchFamily="34" charset="0"/>
                      </a:endParaRPr>
                    </a:p>
                  </a:txBody>
                  <a:tcPr marL="90720" marR="90720" marT="45711" marB="45711" anchor="ctr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Google Shape;325;p34"/>
          <p:cNvPicPr preferRelativeResize="0">
            <a:picLocks noChangeAspect="1" noChangeArrowheads="1"/>
          </p:cNvPicPr>
          <p:nvPr/>
        </p:nvPicPr>
        <p:blipFill>
          <a:blip r:embed="rId2" cstate="print"/>
          <a:srcRect l="7056" r="30452"/>
          <a:stretch>
            <a:fillRect/>
          </a:stretch>
        </p:blipFill>
        <p:spPr bwMode="auto">
          <a:xfrm>
            <a:off x="5867400" y="0"/>
            <a:ext cx="3276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" name="CustomShape 2">
            <a:extLst>
              <a:ext uri="{FF2B5EF4-FFF2-40B4-BE49-F238E27FC236}">
                <a16:creationId xmlns="" xmlns:a16="http://schemas.microsoft.com/office/drawing/2014/main" id="{875AACC5-82F5-F745-8F16-550F6B96DAC8}"/>
              </a:ext>
            </a:extLst>
          </p:cNvPr>
          <p:cNvSpPr/>
          <p:nvPr/>
        </p:nvSpPr>
        <p:spPr>
          <a:xfrm>
            <a:off x="179512" y="915566"/>
            <a:ext cx="1387409" cy="337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spc="-1" dirty="0" smtClean="0">
                <a:solidFill>
                  <a:srgbClr val="068141"/>
                </a:solidFill>
                <a:latin typeface="Roboto" charset="0"/>
                <a:ea typeface="Roboto" charset="0"/>
                <a:sym typeface="Roboto"/>
              </a:rPr>
              <a:t>Capacitação</a:t>
            </a:r>
            <a:endParaRPr lang="pt-BR" sz="1600" b="1" spc="-1" dirty="0">
              <a:solidFill>
                <a:srgbClr val="068141"/>
              </a:solidFill>
              <a:latin typeface="Roboto" charset="0"/>
              <a:ea typeface="Roboto" charset="0"/>
              <a:sym typeface="Roboto"/>
            </a:endParaRPr>
          </a:p>
        </p:txBody>
      </p:sp>
      <p:sp>
        <p:nvSpPr>
          <p:cNvPr id="101" name="CustomShape 4">
            <a:extLst>
              <a:ext uri="{FF2B5EF4-FFF2-40B4-BE49-F238E27FC236}">
                <a16:creationId xmlns="" xmlns:a16="http://schemas.microsoft.com/office/drawing/2014/main" id="{CBADC20A-E60E-7F4B-9222-D45F02DB7B58}"/>
              </a:ext>
            </a:extLst>
          </p:cNvPr>
          <p:cNvSpPr/>
          <p:nvPr/>
        </p:nvSpPr>
        <p:spPr>
          <a:xfrm>
            <a:off x="0" y="254000"/>
            <a:ext cx="612775" cy="287338"/>
          </a:xfrm>
          <a:prstGeom prst="rect">
            <a:avLst/>
          </a:prstGeom>
          <a:solidFill>
            <a:schemeClr val="bg1">
              <a:lumMod val="85000"/>
            </a:schemeClr>
          </a:solidFill>
          <a:ln w="2844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CustomShape 5">
            <a:extLst>
              <a:ext uri="{FF2B5EF4-FFF2-40B4-BE49-F238E27FC236}">
                <a16:creationId xmlns="" xmlns:a16="http://schemas.microsoft.com/office/drawing/2014/main" id="{C59FA030-4984-624E-B3D1-D14493B94175}"/>
              </a:ext>
            </a:extLst>
          </p:cNvPr>
          <p:cNvSpPr/>
          <p:nvPr/>
        </p:nvSpPr>
        <p:spPr>
          <a:xfrm>
            <a:off x="609600" y="184150"/>
            <a:ext cx="5822950" cy="3978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080" tIns="45360" rIns="91080" bIns="4536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990" b="1" spc="-1" dirty="0" err="1" smtClean="0">
                <a:solidFill>
                  <a:srgbClr val="808080"/>
                </a:solidFill>
                <a:latin typeface="Roboto" charset="0"/>
                <a:ea typeface="Roboto" charset="0"/>
              </a:rPr>
              <a:t>Rede-Pessoas</a:t>
            </a:r>
            <a:endParaRPr lang="pt-BR" sz="1990" spc="-1" dirty="0">
              <a:latin typeface="Roboto" charset="0"/>
              <a:ea typeface="Roboto" charset="0"/>
            </a:endParaRPr>
          </a:p>
        </p:txBody>
      </p:sp>
      <p:pic>
        <p:nvPicPr>
          <p:cNvPr id="19461" name="Imagem 6" descr="Apresentacao_RS_slid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01063" y="4981575"/>
            <a:ext cx="642937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Imagem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4983163"/>
            <a:ext cx="542925" cy="11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Google Shape;326;p34"/>
          <p:cNvSpPr>
            <a:spLocks noChangeArrowheads="1"/>
          </p:cNvSpPr>
          <p:nvPr/>
        </p:nvSpPr>
        <p:spPr bwMode="auto">
          <a:xfrm>
            <a:off x="5867400" y="-20638"/>
            <a:ext cx="3276600" cy="5164138"/>
          </a:xfrm>
          <a:prstGeom prst="rect">
            <a:avLst/>
          </a:prstGeom>
          <a:solidFill>
            <a:srgbClr val="007801">
              <a:alpha val="83136"/>
            </a:srgbClr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eaLnBrk="1" hangingPunct="1"/>
            <a:endParaRPr lang="pt-BR" altLang="pt-BR"/>
          </a:p>
        </p:txBody>
      </p:sp>
      <p:sp>
        <p:nvSpPr>
          <p:cNvPr id="11" name="Retângulo 10">
            <a:extLst>
              <a:ext uri="{FF2B5EF4-FFF2-40B4-BE49-F238E27FC236}">
                <a16:creationId xmlns="" xmlns:a16="http://schemas.microsoft.com/office/drawing/2014/main" id="{16F79944-2F71-D24A-8A16-6205998FA312}"/>
              </a:ext>
            </a:extLst>
          </p:cNvPr>
          <p:cNvSpPr/>
          <p:nvPr/>
        </p:nvSpPr>
        <p:spPr>
          <a:xfrm>
            <a:off x="179512" y="1275606"/>
            <a:ext cx="5687888" cy="3486339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287338" indent="-1651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4538" indent="-1651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600"/>
              </a:spcAft>
              <a:buClr>
                <a:srgbClr val="007801"/>
              </a:buClr>
              <a:buSzPts val="1200"/>
              <a:defRPr/>
            </a:pPr>
            <a:r>
              <a:rPr lang="pt-BR" altLang="pt-BR" sz="1300" b="1" dirty="0" smtClean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  <a:sym typeface="Roboto" panose="02000000000000000000" pitchFamily="2" charset="0"/>
              </a:rPr>
              <a:t>O profissional de RH como posição estratégica e humanizada</a:t>
            </a:r>
          </a:p>
          <a:p>
            <a:pPr eaLnBrk="1" hangingPunct="1">
              <a:lnSpc>
                <a:spcPct val="115000"/>
              </a:lnSpc>
              <a:spcAft>
                <a:spcPts val="600"/>
              </a:spcAft>
              <a:buClr>
                <a:srgbClr val="007801"/>
              </a:buClr>
              <a:buSzPts val="1200"/>
              <a:buFont typeface="Roboto" panose="02000000000000000000" pitchFamily="2" charset="0"/>
              <a:buChar char="■"/>
              <a:defRPr/>
            </a:pPr>
            <a:r>
              <a:rPr lang="pt-BR" altLang="pt-BR" sz="1200" b="1" dirty="0" smtClean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  <a:sym typeface="Roboto" panose="02000000000000000000" pitchFamily="2" charset="0"/>
              </a:rPr>
              <a:t>LOCAL:</a:t>
            </a:r>
            <a:r>
              <a:rPr lang="pt-BR" altLang="pt-BR" sz="1200" dirty="0" smtClean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  <a:sym typeface="Roboto" panose="02000000000000000000" pitchFamily="2" charset="0"/>
              </a:rPr>
              <a:t> </a:t>
            </a:r>
            <a:r>
              <a:rPr lang="pt-BR" altLang="pt-BR" sz="1200" dirty="0" err="1" smtClean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  <a:sym typeface="Roboto" panose="02000000000000000000" pitchFamily="2" charset="0"/>
              </a:rPr>
              <a:t>Moodle</a:t>
            </a:r>
            <a:r>
              <a:rPr lang="pt-BR" altLang="pt-BR" sz="1200" dirty="0" smtClean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  <a:sym typeface="Roboto" panose="02000000000000000000" pitchFamily="2" charset="0"/>
              </a:rPr>
              <a:t> da Escola de Governo - EGOV/SPGGPÚBLICO.</a:t>
            </a:r>
          </a:p>
          <a:p>
            <a:pPr eaLnBrk="1" hangingPunct="1">
              <a:lnSpc>
                <a:spcPct val="115000"/>
              </a:lnSpc>
              <a:spcAft>
                <a:spcPts val="600"/>
              </a:spcAft>
              <a:buClr>
                <a:srgbClr val="007801"/>
              </a:buClr>
              <a:buSzPts val="1200"/>
              <a:buFont typeface="Roboto" panose="02000000000000000000" pitchFamily="2" charset="0"/>
              <a:buChar char="■"/>
              <a:defRPr/>
            </a:pPr>
            <a:r>
              <a:rPr lang="pt-BR" altLang="pt-BR" sz="1200" b="1" dirty="0" smtClean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  <a:sym typeface="Roboto" panose="02000000000000000000" pitchFamily="2" charset="0"/>
              </a:rPr>
              <a:t>MODALIDADE:</a:t>
            </a:r>
            <a:r>
              <a:rPr lang="pt-BR" altLang="pt-BR" sz="1200" dirty="0" smtClean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  <a:sym typeface="Roboto" panose="02000000000000000000" pitchFamily="2" charset="0"/>
              </a:rPr>
              <a:t> Híbrido, por 40 horas de percurso formativo dividido em dois módulos de 20 horas, sendo 16 h de conteúdo autoinstrucional e 4 horas de aula síncrona on-line para revisão de conteúdo e interação da turma.</a:t>
            </a:r>
          </a:p>
          <a:p>
            <a:pPr eaLnBrk="1" hangingPunct="1">
              <a:lnSpc>
                <a:spcPct val="115000"/>
              </a:lnSpc>
              <a:spcAft>
                <a:spcPts val="600"/>
              </a:spcAft>
              <a:buClr>
                <a:srgbClr val="007801"/>
              </a:buClr>
              <a:buSzPts val="1200"/>
              <a:buFont typeface="Wingdings" pitchFamily="2" charset="2"/>
              <a:buChar char="ü"/>
              <a:defRPr/>
            </a:pPr>
            <a:r>
              <a:rPr lang="pt-BR" altLang="pt-BR" sz="1200" b="1" dirty="0" smtClean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  <a:sym typeface="Roboto" panose="02000000000000000000" pitchFamily="2" charset="0"/>
              </a:rPr>
              <a:t>Módulo 1 – Elementos importantes p/ gestão estratégica de pessoas: - 20 h</a:t>
            </a:r>
          </a:p>
          <a:p>
            <a:pPr eaLnBrk="1" hangingPunct="1">
              <a:lnSpc>
                <a:spcPct val="115000"/>
              </a:lnSpc>
              <a:spcAft>
                <a:spcPts val="600"/>
              </a:spcAft>
              <a:buClr>
                <a:srgbClr val="007801"/>
              </a:buClr>
              <a:buSzPts val="1200"/>
              <a:buFont typeface="Wingdings" pitchFamily="2" charset="2"/>
              <a:buChar char="ü"/>
              <a:defRPr/>
            </a:pPr>
            <a:r>
              <a:rPr lang="pt-BR" altLang="pt-BR" sz="1200" b="1" dirty="0" smtClean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  <a:sym typeface="Roboto" panose="02000000000000000000" pitchFamily="2" charset="0"/>
              </a:rPr>
              <a:t>Módulo 2 – Processos de Gestão Estratégica de pessoas 20 h</a:t>
            </a:r>
          </a:p>
          <a:p>
            <a:pPr eaLnBrk="1" hangingPunct="1">
              <a:lnSpc>
                <a:spcPct val="115000"/>
              </a:lnSpc>
              <a:spcAft>
                <a:spcPts val="600"/>
              </a:spcAft>
              <a:buClr>
                <a:srgbClr val="007801"/>
              </a:buClr>
              <a:buSzPts val="1200"/>
              <a:buFont typeface="Roboto" panose="02000000000000000000" pitchFamily="2" charset="0"/>
              <a:buChar char="■"/>
              <a:defRPr/>
            </a:pPr>
            <a:r>
              <a:rPr lang="pt-BR" altLang="pt-BR" sz="1200" b="1" dirty="0" smtClean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  <a:sym typeface="Roboto" panose="02000000000000000000" pitchFamily="2" charset="0"/>
              </a:rPr>
              <a:t>DURAÇÃO</a:t>
            </a:r>
            <a:r>
              <a:rPr lang="pt-BR" altLang="pt-BR" sz="1200" dirty="0" smtClean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  <a:sym typeface="Roboto" panose="02000000000000000000" pitchFamily="2" charset="0"/>
              </a:rPr>
              <a:t>: 30 dias</a:t>
            </a:r>
          </a:p>
          <a:p>
            <a:pPr eaLnBrk="1" hangingPunct="1">
              <a:lnSpc>
                <a:spcPct val="115000"/>
              </a:lnSpc>
              <a:spcAft>
                <a:spcPts val="600"/>
              </a:spcAft>
              <a:buClr>
                <a:srgbClr val="007801"/>
              </a:buClr>
              <a:buSzPts val="1200"/>
              <a:buFont typeface="Roboto" panose="02000000000000000000" pitchFamily="2" charset="0"/>
              <a:buChar char="■"/>
              <a:defRPr/>
            </a:pPr>
            <a:r>
              <a:rPr lang="pt-BR" altLang="pt-BR" sz="1200" b="1" dirty="0" smtClean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  <a:sym typeface="Roboto" panose="02000000000000000000" pitchFamily="2" charset="0"/>
              </a:rPr>
              <a:t>AULA INAUGURAL</a:t>
            </a:r>
            <a:r>
              <a:rPr lang="pt-BR" altLang="pt-BR" sz="1200" dirty="0" smtClean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  <a:sym typeface="Roboto" panose="02000000000000000000" pitchFamily="2" charset="0"/>
              </a:rPr>
              <a:t>: 17 de março 2022 as 14h no auditório do CAFF (hibrido)</a:t>
            </a:r>
          </a:p>
          <a:p>
            <a:pPr eaLnBrk="1" hangingPunct="1">
              <a:lnSpc>
                <a:spcPct val="115000"/>
              </a:lnSpc>
              <a:spcAft>
                <a:spcPts val="600"/>
              </a:spcAft>
              <a:buClr>
                <a:srgbClr val="007801"/>
              </a:buClr>
              <a:buSzPts val="1200"/>
              <a:buFont typeface="Roboto" panose="02000000000000000000" pitchFamily="2" charset="0"/>
              <a:buChar char="■"/>
              <a:defRPr/>
            </a:pPr>
            <a:r>
              <a:rPr lang="pt-BR" altLang="pt-BR" sz="1200" b="1" dirty="0" smtClean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  <a:sym typeface="Roboto" panose="02000000000000000000" pitchFamily="2" charset="0"/>
              </a:rPr>
              <a:t>AULAS SÍNCRONAS</a:t>
            </a:r>
            <a:r>
              <a:rPr lang="pt-BR" altLang="pt-BR" sz="1200" dirty="0" smtClean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  <a:sym typeface="Roboto" panose="02000000000000000000" pitchFamily="2" charset="0"/>
              </a:rPr>
              <a:t> (datas possíveis):   Aula 1 -  29 a 31 março    e                                                         </a:t>
            </a:r>
          </a:p>
          <a:p>
            <a:pPr indent="-20638" eaLnBrk="1" hangingPunct="1">
              <a:lnSpc>
                <a:spcPct val="115000"/>
              </a:lnSpc>
              <a:spcAft>
                <a:spcPts val="600"/>
              </a:spcAft>
              <a:buClr>
                <a:srgbClr val="007801"/>
              </a:buClr>
              <a:buSzPts val="1200"/>
              <a:defRPr/>
            </a:pPr>
            <a:r>
              <a:rPr lang="pt-BR" altLang="pt-BR" sz="1200" dirty="0" smtClean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 panose="020B0502040204020203" pitchFamily="34" charset="0"/>
                <a:sym typeface="Roboto" panose="02000000000000000000" pitchFamily="2" charset="0"/>
              </a:rPr>
              <a:t>Aula 2  - 12 a 14 abril</a:t>
            </a:r>
            <a:endParaRPr lang="pt-BR" altLang="pt-BR" sz="12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Segoe UI" panose="020B0502040204020203" pitchFamily="34" charset="0"/>
              <a:sym typeface="Roboto" panose="02000000000000000000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Imagem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7913" y="0"/>
            <a:ext cx="17129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Imagem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97850" y="153988"/>
            <a:ext cx="70961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Imagem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96025" y="1433513"/>
            <a:ext cx="2289175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" name="CustomShape 1">
            <a:extLst>
              <a:ext uri="{FF2B5EF4-FFF2-40B4-BE49-F238E27FC236}">
                <a16:creationId xmlns="" xmlns:a16="http://schemas.microsoft.com/office/drawing/2014/main" id="{0003534A-F676-2A4B-A5C2-6D254594AD07}"/>
              </a:ext>
            </a:extLst>
          </p:cNvPr>
          <p:cNvSpPr/>
          <p:nvPr/>
        </p:nvSpPr>
        <p:spPr>
          <a:xfrm>
            <a:off x="522288" y="1806575"/>
            <a:ext cx="4635500" cy="20367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b="1" spc="-1" dirty="0">
                <a:solidFill>
                  <a:srgbClr val="5A5B5E"/>
                </a:solidFill>
                <a:latin typeface="Segoe UI"/>
              </a:rPr>
              <a:t>GOVERNO DO ESTADO DO RIO GRANDE DO SUL</a:t>
            </a:r>
            <a:endParaRPr lang="pt-BR" sz="1100" spc="-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 dirty="0">
                <a:solidFill>
                  <a:srgbClr val="5A5B5E"/>
                </a:solidFill>
                <a:latin typeface="Segoe UI"/>
              </a:rPr>
              <a:t>Governador: Eduardo Leite</a:t>
            </a:r>
            <a:endParaRPr lang="pt-BR" sz="1100" spc="-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 dirty="0">
                <a:solidFill>
                  <a:srgbClr val="5A5B5E"/>
                </a:solidFill>
                <a:latin typeface="Segoe UI"/>
              </a:rPr>
              <a:t>Vice-Governador: </a:t>
            </a:r>
            <a:r>
              <a:rPr lang="pt-BR" sz="1100" spc="-1" dirty="0" err="1">
                <a:solidFill>
                  <a:srgbClr val="5A5B5E"/>
                </a:solidFill>
                <a:latin typeface="Segoe UI"/>
              </a:rPr>
              <a:t>Ranolfo</a:t>
            </a:r>
            <a:r>
              <a:rPr lang="pt-BR" sz="1100" spc="-1" dirty="0">
                <a:solidFill>
                  <a:srgbClr val="5A5B5E"/>
                </a:solidFill>
                <a:latin typeface="Segoe UI"/>
              </a:rPr>
              <a:t> Vieira Júnior</a:t>
            </a:r>
            <a:endParaRPr lang="pt-BR" sz="1100" spc="-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 dirty="0">
                <a:solidFill>
                  <a:srgbClr val="5A5B5E"/>
                </a:solidFill>
                <a:latin typeface="Segoe UI"/>
              </a:rPr>
              <a:t> </a:t>
            </a:r>
            <a:endParaRPr lang="pt-BR" sz="1100" spc="-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b="1" spc="-1" dirty="0">
                <a:solidFill>
                  <a:srgbClr val="5A5B5E"/>
                </a:solidFill>
                <a:latin typeface="Segoe UI"/>
              </a:rPr>
              <a:t>SECRETARIA DE PLANEJAMENTO, GOVERNANÇA E GESTÃO - SPGG</a:t>
            </a:r>
            <a:endParaRPr lang="pt-BR" sz="1100" spc="-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 dirty="0">
                <a:solidFill>
                  <a:srgbClr val="5A5B5E"/>
                </a:solidFill>
                <a:latin typeface="Segoe UI"/>
              </a:rPr>
              <a:t>Secretário: Claudio </a:t>
            </a:r>
            <a:r>
              <a:rPr lang="pt-BR" sz="1100" spc="-1" dirty="0" err="1">
                <a:solidFill>
                  <a:srgbClr val="5A5B5E"/>
                </a:solidFill>
                <a:latin typeface="Segoe UI"/>
              </a:rPr>
              <a:t>Gastal</a:t>
            </a:r>
            <a:endParaRPr lang="pt-BR" sz="1100" spc="-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 dirty="0">
                <a:solidFill>
                  <a:srgbClr val="5A5B5E"/>
                </a:solidFill>
                <a:latin typeface="Segoe UI"/>
              </a:rPr>
              <a:t>Secretária Adjunta: Izabel </a:t>
            </a:r>
            <a:r>
              <a:rPr lang="pt-BR" sz="1100" spc="-1" dirty="0" err="1">
                <a:solidFill>
                  <a:srgbClr val="5A5B5E"/>
                </a:solidFill>
                <a:latin typeface="Segoe UI"/>
              </a:rPr>
              <a:t>Matte</a:t>
            </a:r>
            <a:endParaRPr lang="pt-BR" sz="1100" spc="-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 dirty="0">
                <a:solidFill>
                  <a:srgbClr val="5A5B5E"/>
                </a:solidFill>
                <a:latin typeface="Segoe UI"/>
              </a:rPr>
              <a:t>Subsecretária de Gestão de Pessoas: Iracema Castelo Branco</a:t>
            </a:r>
            <a:endParaRPr lang="pt-BR" sz="1100" spc="-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 dirty="0">
                <a:solidFill>
                  <a:srgbClr val="5A5B5E"/>
                </a:solidFill>
              </a:rPr>
              <a:t>Diretora do DEGEP: Andrea Quadros </a:t>
            </a:r>
            <a:r>
              <a:rPr lang="pt-BR" sz="1100" spc="-1" dirty="0" err="1">
                <a:solidFill>
                  <a:srgbClr val="5A5B5E"/>
                </a:solidFill>
              </a:rPr>
              <a:t>Pasquini</a:t>
            </a:r>
            <a:endParaRPr lang="pt-BR" sz="1100" spc="-1" dirty="0">
              <a:solidFill>
                <a:srgbClr val="5A5B5E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 dirty="0">
                <a:solidFill>
                  <a:srgbClr val="5A5B5E"/>
                </a:solidFill>
              </a:rPr>
              <a:t>Diretora da EGOV: </a:t>
            </a:r>
            <a:r>
              <a:rPr lang="pt-BR" sz="1100" spc="-1" dirty="0" err="1">
                <a:solidFill>
                  <a:srgbClr val="5A5B5E"/>
                </a:solidFill>
              </a:rPr>
              <a:t>Anelize</a:t>
            </a:r>
            <a:r>
              <a:rPr lang="pt-BR" sz="1100" spc="-1" dirty="0">
                <a:solidFill>
                  <a:srgbClr val="5A5B5E"/>
                </a:solidFill>
              </a:rPr>
              <a:t> D’</a:t>
            </a:r>
            <a:r>
              <a:rPr lang="pt-BR" sz="1100" spc="-1" dirty="0" err="1">
                <a:solidFill>
                  <a:srgbClr val="5A5B5E"/>
                </a:solidFill>
              </a:rPr>
              <a:t>Avila</a:t>
            </a:r>
            <a:r>
              <a:rPr lang="pt-BR" sz="1100" spc="-1" dirty="0">
                <a:solidFill>
                  <a:srgbClr val="5A5B5E"/>
                </a:solidFill>
              </a:rPr>
              <a:t> Ferreira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 dirty="0">
                <a:solidFill>
                  <a:srgbClr val="5A5B5E"/>
                </a:solidFill>
              </a:rPr>
              <a:t>Diretora do DMEST: Carla Leia Martin Bravo</a:t>
            </a:r>
            <a:endParaRPr lang="pt-BR" sz="1100" spc="-1" dirty="0">
              <a:solidFill>
                <a:srgbClr val="5A5B5E"/>
              </a:solidFill>
              <a:latin typeface="Segoe UI"/>
            </a:endParaRPr>
          </a:p>
        </p:txBody>
      </p:sp>
      <p:sp>
        <p:nvSpPr>
          <p:cNvPr id="112" name="CustomShape 2">
            <a:extLst>
              <a:ext uri="{FF2B5EF4-FFF2-40B4-BE49-F238E27FC236}">
                <a16:creationId xmlns="" xmlns:a16="http://schemas.microsoft.com/office/drawing/2014/main" id="{B5A4F560-CBC7-7D4B-B549-471380012981}"/>
              </a:ext>
            </a:extLst>
          </p:cNvPr>
          <p:cNvSpPr/>
          <p:nvPr/>
        </p:nvSpPr>
        <p:spPr>
          <a:xfrm>
            <a:off x="5724525" y="4614863"/>
            <a:ext cx="1436688" cy="3032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20" spc="-1" dirty="0">
                <a:solidFill>
                  <a:srgbClr val="5A5B5E"/>
                </a:solidFill>
                <a:latin typeface="Segoe UI"/>
              </a:rPr>
              <a:t>Atualização: 17/12/2021</a:t>
            </a:r>
            <a:endParaRPr lang="pt-BR" sz="920" spc="-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3375</TotalTime>
  <Words>446</Words>
  <Application>Microsoft Office PowerPoint</Application>
  <PresentationFormat>Apresentação na tela (16:9)</PresentationFormat>
  <Paragraphs>60</Paragraphs>
  <Slides>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Governo do Estado do Rio Grande do Sul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Priscila Barbosa Ely</dc:creator>
  <cp:lastModifiedBy>dionifer-silveira</cp:lastModifiedBy>
  <cp:revision>957</cp:revision>
  <dcterms:created xsi:type="dcterms:W3CDTF">2017-01-27T13:20:03Z</dcterms:created>
  <dcterms:modified xsi:type="dcterms:W3CDTF">2022-02-23T17:05:17Z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Governo do Estado do Rio Grande do Sul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Apresentação na tela (16:9)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</vt:i4>
  </property>
</Properties>
</file>