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1363" r:id="rId2"/>
    <p:sldId id="1505" r:id="rId3"/>
    <p:sldId id="1375" r:id="rId4"/>
    <p:sldId id="2460" r:id="rId5"/>
    <p:sldId id="2461" r:id="rId6"/>
    <p:sldId id="2462" r:id="rId7"/>
    <p:sldId id="2463" r:id="rId8"/>
    <p:sldId id="2464" r:id="rId9"/>
    <p:sldId id="342" r:id="rId10"/>
    <p:sldId id="633" r:id="rId11"/>
  </p:sldIdLst>
  <p:sldSz cx="12192000" cy="6858000"/>
  <p:notesSz cx="7010400" cy="9296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967B"/>
    <a:srgbClr val="44D1AD"/>
    <a:srgbClr val="2B874D"/>
    <a:srgbClr val="A02C2D"/>
    <a:srgbClr val="F6C507"/>
    <a:srgbClr val="374E4E"/>
    <a:srgbClr val="E7E6E6"/>
    <a:srgbClr val="2B4444"/>
    <a:srgbClr val="72737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B24A54-3283-E54E-B99C-05AF92E6BBB2}" v="49" dt="2022-02-22T18:30:01.3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17" autoAdjust="0"/>
    <p:restoredTop sz="96327"/>
  </p:normalViewPr>
  <p:slideViewPr>
    <p:cSldViewPr snapToGrid="0">
      <p:cViewPr varScale="1">
        <p:scale>
          <a:sx n="128" d="100"/>
          <a:sy n="128" d="100"/>
        </p:scale>
        <p:origin x="616" y="17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33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olo Mazzoncini Martinez" userId="7374eee0-a65c-4075-a6d3-fcd59269c68c" providerId="ADAL" clId="{DFB24A54-3283-E54E-B99C-05AF92E6BBB2}"/>
    <pc:docChg chg="modSld">
      <pc:chgData name="Paolo Mazzoncini Martinez" userId="7374eee0-a65c-4075-a6d3-fcd59269c68c" providerId="ADAL" clId="{DFB24A54-3283-E54E-B99C-05AF92E6BBB2}" dt="2022-02-22T18:45:11.271" v="14" actId="20577"/>
      <pc:docMkLst>
        <pc:docMk/>
      </pc:docMkLst>
      <pc:sldChg chg="modSp mod">
        <pc:chgData name="Paolo Mazzoncini Martinez" userId="7374eee0-a65c-4075-a6d3-fcd59269c68c" providerId="ADAL" clId="{DFB24A54-3283-E54E-B99C-05AF92E6BBB2}" dt="2022-02-22T18:31:14.716" v="0" actId="20577"/>
        <pc:sldMkLst>
          <pc:docMk/>
          <pc:sldMk cId="3120523775" sldId="1505"/>
        </pc:sldMkLst>
        <pc:spChg chg="mod">
          <ac:chgData name="Paolo Mazzoncini Martinez" userId="7374eee0-a65c-4075-a6d3-fcd59269c68c" providerId="ADAL" clId="{DFB24A54-3283-E54E-B99C-05AF92E6BBB2}" dt="2022-02-22T18:31:14.716" v="0" actId="20577"/>
          <ac:spMkLst>
            <pc:docMk/>
            <pc:sldMk cId="3120523775" sldId="1505"/>
            <ac:spMk id="3" creationId="{D8760228-51EC-4F4F-A37D-F6FFE3BA230A}"/>
          </ac:spMkLst>
        </pc:spChg>
      </pc:sldChg>
      <pc:sldChg chg="modSp mod">
        <pc:chgData name="Paolo Mazzoncini Martinez" userId="7374eee0-a65c-4075-a6d3-fcd59269c68c" providerId="ADAL" clId="{DFB24A54-3283-E54E-B99C-05AF92E6BBB2}" dt="2022-02-22T18:44:46.830" v="6" actId="20577"/>
        <pc:sldMkLst>
          <pc:docMk/>
          <pc:sldMk cId="2532771954" sldId="2461"/>
        </pc:sldMkLst>
        <pc:spChg chg="mod">
          <ac:chgData name="Paolo Mazzoncini Martinez" userId="7374eee0-a65c-4075-a6d3-fcd59269c68c" providerId="ADAL" clId="{DFB24A54-3283-E54E-B99C-05AF92E6BBB2}" dt="2022-02-22T18:31:40.229" v="4" actId="20577"/>
          <ac:spMkLst>
            <pc:docMk/>
            <pc:sldMk cId="2532771954" sldId="2461"/>
            <ac:spMk id="11" creationId="{58E7FE6E-23F8-A646-811C-D72CDC176A7F}"/>
          </ac:spMkLst>
        </pc:spChg>
        <pc:spChg chg="mod">
          <ac:chgData name="Paolo Mazzoncini Martinez" userId="7374eee0-a65c-4075-a6d3-fcd59269c68c" providerId="ADAL" clId="{DFB24A54-3283-E54E-B99C-05AF92E6BBB2}" dt="2022-02-22T18:44:46.830" v="6" actId="20577"/>
          <ac:spMkLst>
            <pc:docMk/>
            <pc:sldMk cId="2532771954" sldId="2461"/>
            <ac:spMk id="14" creationId="{E88A7E0F-0AE6-EE4B-87E9-65BAB02AD533}"/>
          </ac:spMkLst>
        </pc:spChg>
      </pc:sldChg>
      <pc:sldChg chg="modSp mod">
        <pc:chgData name="Paolo Mazzoncini Martinez" userId="7374eee0-a65c-4075-a6d3-fcd59269c68c" providerId="ADAL" clId="{DFB24A54-3283-E54E-B99C-05AF92E6BBB2}" dt="2022-02-22T18:44:53.468" v="9" actId="20577"/>
        <pc:sldMkLst>
          <pc:docMk/>
          <pc:sldMk cId="109493745" sldId="2462"/>
        </pc:sldMkLst>
        <pc:spChg chg="mod">
          <ac:chgData name="Paolo Mazzoncini Martinez" userId="7374eee0-a65c-4075-a6d3-fcd59269c68c" providerId="ADAL" clId="{DFB24A54-3283-E54E-B99C-05AF92E6BBB2}" dt="2022-02-22T18:44:53.468" v="9" actId="20577"/>
          <ac:spMkLst>
            <pc:docMk/>
            <pc:sldMk cId="109493745" sldId="2462"/>
            <ac:spMk id="11" creationId="{58E7FE6E-23F8-A646-811C-D72CDC176A7F}"/>
          </ac:spMkLst>
        </pc:spChg>
      </pc:sldChg>
      <pc:sldChg chg="modSp mod">
        <pc:chgData name="Paolo Mazzoncini Martinez" userId="7374eee0-a65c-4075-a6d3-fcd59269c68c" providerId="ADAL" clId="{DFB24A54-3283-E54E-B99C-05AF92E6BBB2}" dt="2022-02-22T18:45:11.271" v="14" actId="20577"/>
        <pc:sldMkLst>
          <pc:docMk/>
          <pc:sldMk cId="497643912" sldId="2463"/>
        </pc:sldMkLst>
        <pc:spChg chg="mod">
          <ac:chgData name="Paolo Mazzoncini Martinez" userId="7374eee0-a65c-4075-a6d3-fcd59269c68c" providerId="ADAL" clId="{DFB24A54-3283-E54E-B99C-05AF92E6BBB2}" dt="2022-02-22T18:45:11.271" v="14" actId="20577"/>
          <ac:spMkLst>
            <pc:docMk/>
            <pc:sldMk cId="497643912" sldId="2463"/>
            <ac:spMk id="11" creationId="{58E7FE6E-23F8-A646-811C-D72CDC176A7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56323-9418-456B-8913-D1BCBC17017A}" type="datetimeFigureOut">
              <a:rPr lang="pt-BR" smtClean="0"/>
              <a:pPr/>
              <a:t>22/02/2022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5908F-D728-4545-BC33-612179E70A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992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46B5A-DDEF-4F5C-9EFD-797A4CA7DD31}" type="datetimeFigureOut">
              <a:rPr lang="pt-BR" smtClean="0"/>
              <a:pPr/>
              <a:t>22/02/2022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D4878-5E09-4F3B-9F2D-6FAC6DC62F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726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188" y="1322388"/>
            <a:ext cx="6335712" cy="3563937"/>
          </a:xfrm>
          <a:prstGeom prst="rect">
            <a:avLst/>
          </a:prstGeom>
        </p:spPr>
      </p:sp>
      <p:sp>
        <p:nvSpPr>
          <p:cNvPr id="675" name="PlaceHolder 2"/>
          <p:cNvSpPr>
            <a:spLocks noGrp="1"/>
          </p:cNvSpPr>
          <p:nvPr>
            <p:ph type="body"/>
          </p:nvPr>
        </p:nvSpPr>
        <p:spPr>
          <a:xfrm>
            <a:off x="679680" y="5085727"/>
            <a:ext cx="5437080" cy="415979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000" b="0" strike="noStrike" spc="-1" dirty="0">
              <a:latin typeface="Arial"/>
            </a:endParaRPr>
          </a:p>
        </p:txBody>
      </p:sp>
      <p:sp>
        <p:nvSpPr>
          <p:cNvPr id="676" name="CustomShape 3"/>
          <p:cNvSpPr/>
          <p:nvPr/>
        </p:nvSpPr>
        <p:spPr>
          <a:xfrm>
            <a:off x="3850560" y="10037701"/>
            <a:ext cx="2944440" cy="5288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D61C99B-270E-4437-BA2F-A3AD842063D9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</a:t>
            </a:fld>
            <a:endParaRPr lang="pt-BR" sz="1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4062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2840" indent="-28832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8093" indent="-230657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22611" indent="-230657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85527" indent="-230657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46842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08157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69472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30787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846C5D4-A4F8-4734-9477-10A5ACD6B0E2}" type="slidenum">
              <a:rPr lang="en-US" altLang="pt-BR">
                <a:latin typeface="Calibri" panose="020F0502020204030204" pitchFamily="34" charset="0"/>
              </a:rPr>
              <a:pPr/>
              <a:t>3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617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2840" indent="-28832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8093" indent="-230657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22611" indent="-230657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85527" indent="-230657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46842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08157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69472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30787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846C5D4-A4F8-4734-9477-10A5ACD6B0E2}" type="slidenum">
              <a:rPr lang="en-US" altLang="pt-BR">
                <a:latin typeface="Calibri" panose="020F0502020204030204" pitchFamily="34" charset="0"/>
              </a:rPr>
              <a:pPr/>
              <a:t>4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858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2840" indent="-28832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8093" indent="-230657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22611" indent="-230657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85527" indent="-230657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46842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08157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69472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30787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846C5D4-A4F8-4734-9477-10A5ACD6B0E2}" type="slidenum">
              <a:rPr lang="en-US" altLang="pt-BR">
                <a:latin typeface="Calibri" panose="020F0502020204030204" pitchFamily="34" charset="0"/>
              </a:rPr>
              <a:pPr/>
              <a:t>5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009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2840" indent="-28832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8093" indent="-230657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22611" indent="-230657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85527" indent="-230657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46842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08157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69472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30787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846C5D4-A4F8-4734-9477-10A5ACD6B0E2}" type="slidenum">
              <a:rPr lang="en-US" altLang="pt-BR">
                <a:latin typeface="Calibri" panose="020F0502020204030204" pitchFamily="34" charset="0"/>
              </a:rPr>
              <a:pPr/>
              <a:t>6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96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2840" indent="-28832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8093" indent="-230657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22611" indent="-230657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85527" indent="-230657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46842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08157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69472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30787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846C5D4-A4F8-4734-9477-10A5ACD6B0E2}" type="slidenum">
              <a:rPr lang="en-US" altLang="pt-BR">
                <a:latin typeface="Calibri" panose="020F0502020204030204" pitchFamily="34" charset="0"/>
              </a:rPr>
              <a:pPr/>
              <a:t>7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672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2840" indent="-28832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8093" indent="-230657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22611" indent="-230657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85527" indent="-230657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46842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08157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69472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30787" indent="-230657" defTabSz="461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846C5D4-A4F8-4734-9477-10A5ACD6B0E2}" type="slidenum">
              <a:rPr lang="en-US" altLang="pt-BR">
                <a:latin typeface="Calibri" panose="020F0502020204030204" pitchFamily="34" charset="0"/>
              </a:rPr>
              <a:pPr/>
              <a:t>8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75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A017-19C2-4AEB-A297-250EAF0B74BB}" type="datetime1">
              <a:rPr lang="pt-BR" smtClean="0"/>
              <a:pPr/>
              <a:t>22/02/2022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0D5-5C5E-4512-BBBF-D6D2621B4B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578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ABEB-2893-4B94-B6F0-78AB686476FD}" type="datetime1">
              <a:rPr lang="pt-BR" smtClean="0"/>
              <a:pPr/>
              <a:t>22/02/2022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0D5-5C5E-4512-BBBF-D6D2621B4B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13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48D-171D-4370-9975-4B3B2BE8277F}" type="datetime1">
              <a:rPr lang="pt-BR" smtClean="0"/>
              <a:pPr/>
              <a:t>22/02/2022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0D5-5C5E-4512-BBBF-D6D2621B4B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427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pa da Apresen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568652" y="808463"/>
            <a:ext cx="5934698" cy="2387600"/>
          </a:xfrm>
        </p:spPr>
        <p:txBody>
          <a:bodyPr anchor="ctr">
            <a:normAutofit/>
          </a:bodyPr>
          <a:lstStyle>
            <a:lvl1pPr algn="l">
              <a:defRPr sz="48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t-BR" dirty="0"/>
              <a:t>INSIRA O TÍTULO DA APRESENTAÇÃO AQUI</a:t>
            </a:r>
          </a:p>
        </p:txBody>
      </p:sp>
    </p:spTree>
    <p:extLst>
      <p:ext uri="{BB962C8B-B14F-4D97-AF65-F5344CB8AC3E}">
        <p14:creationId xmlns:p14="http://schemas.microsoft.com/office/powerpoint/2010/main" val="34471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4A4B-C6E0-4E95-B9E4-D55966D74B5B}" type="datetime1">
              <a:rPr lang="pt-BR" smtClean="0"/>
              <a:pPr/>
              <a:t>22/02/2022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0D5-5C5E-4512-BBBF-D6D2621B4B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21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AD0AC-6055-429B-81EF-F774641BDD6B}" type="datetime1">
              <a:rPr lang="pt-BR" smtClean="0"/>
              <a:pPr/>
              <a:t>22/02/2022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0D5-5C5E-4512-BBBF-D6D2621B4B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94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8FA2-C241-4139-A154-0EDA60E9E807}" type="datetime1">
              <a:rPr lang="pt-BR" smtClean="0"/>
              <a:pPr/>
              <a:t>22/02/2022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0D5-5C5E-4512-BBBF-D6D2621B4B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41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A421-5599-4DED-B778-A981BDC716AA}" type="datetime1">
              <a:rPr lang="pt-BR" smtClean="0"/>
              <a:pPr/>
              <a:t>22/02/2022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0D5-5C5E-4512-BBBF-D6D2621B4B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121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E880-5074-4EC6-9EF8-61131A5F1130}" type="datetime1">
              <a:rPr lang="pt-BR" smtClean="0"/>
              <a:pPr/>
              <a:t>22/02/2022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0D5-5C5E-4512-BBBF-D6D2621B4B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10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4D0B-BABD-4E70-979B-FE86C89307E0}" type="datetime1">
              <a:rPr lang="pt-BR" smtClean="0"/>
              <a:pPr/>
              <a:t>22/02/2022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0D5-5C5E-4512-BBBF-D6D2621B4B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93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F866-AD44-4D38-A077-0A89C356048D}" type="datetime1">
              <a:rPr lang="pt-BR" smtClean="0"/>
              <a:pPr/>
              <a:t>22/02/2022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0D5-5C5E-4512-BBBF-D6D2621B4B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13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0CCE-86BB-4196-933E-02EA19DA3456}" type="datetime1">
              <a:rPr lang="pt-BR" smtClean="0"/>
              <a:pPr/>
              <a:t>22/02/2022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0D5-5C5E-4512-BBBF-D6D2621B4B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99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AEA8D-4D9C-407A-AEA5-490244BDDA3A}" type="datetime1">
              <a:rPr lang="pt-BR" smtClean="0"/>
              <a:pPr/>
              <a:t>22/02/2022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610D5-5C5E-4512-BBBF-D6D2621B4B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39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ustomShape 1">
            <a:extLst>
              <a:ext uri="{FF2B5EF4-FFF2-40B4-BE49-F238E27FC236}">
                <a16:creationId xmlns:a16="http://schemas.microsoft.com/office/drawing/2014/main" id="{A26B7460-E15E-45F2-A6F7-673A17DDE07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B4444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5" name="Group 2">
            <a:extLst>
              <a:ext uri="{FF2B5EF4-FFF2-40B4-BE49-F238E27FC236}">
                <a16:creationId xmlns:a16="http://schemas.microsoft.com/office/drawing/2014/main" id="{F414F77B-2063-4742-924B-34EF5A73F532}"/>
              </a:ext>
            </a:extLst>
          </p:cNvPr>
          <p:cNvGrpSpPr/>
          <p:nvPr/>
        </p:nvGrpSpPr>
        <p:grpSpPr>
          <a:xfrm>
            <a:off x="3688306" y="6023235"/>
            <a:ext cx="5921547" cy="45719"/>
            <a:chOff x="1215355" y="1130440"/>
            <a:chExt cx="900992" cy="225248"/>
          </a:xfrm>
        </p:grpSpPr>
        <p:sp>
          <p:nvSpPr>
            <p:cNvPr id="26" name="Rectangle 1">
              <a:extLst>
                <a:ext uri="{FF2B5EF4-FFF2-40B4-BE49-F238E27FC236}">
                  <a16:creationId xmlns:a16="http://schemas.microsoft.com/office/drawing/2014/main" id="{9AC6F419-E74D-4434-B2C1-A614FC2316B7}"/>
                </a:ext>
              </a:extLst>
            </p:cNvPr>
            <p:cNvSpPr/>
            <p:nvPr/>
          </p:nvSpPr>
          <p:spPr>
            <a:xfrm>
              <a:off x="1215355" y="1130440"/>
              <a:ext cx="225248" cy="225248"/>
            </a:xfrm>
            <a:prstGeom prst="rect">
              <a:avLst/>
            </a:prstGeom>
            <a:solidFill>
              <a:srgbClr val="1565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9">
              <a:extLst>
                <a:ext uri="{FF2B5EF4-FFF2-40B4-BE49-F238E27FC236}">
                  <a16:creationId xmlns:a16="http://schemas.microsoft.com/office/drawing/2014/main" id="{088AAE24-E368-4023-898E-062058756935}"/>
                </a:ext>
              </a:extLst>
            </p:cNvPr>
            <p:cNvSpPr/>
            <p:nvPr/>
          </p:nvSpPr>
          <p:spPr>
            <a:xfrm>
              <a:off x="1440603" y="1130440"/>
              <a:ext cx="225248" cy="225248"/>
            </a:xfrm>
            <a:prstGeom prst="rect">
              <a:avLst/>
            </a:prstGeom>
            <a:solidFill>
              <a:srgbClr val="9E0B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10">
              <a:extLst>
                <a:ext uri="{FF2B5EF4-FFF2-40B4-BE49-F238E27FC236}">
                  <a16:creationId xmlns:a16="http://schemas.microsoft.com/office/drawing/2014/main" id="{3669D603-9201-4595-AE95-756DAFE2646B}"/>
                </a:ext>
              </a:extLst>
            </p:cNvPr>
            <p:cNvSpPr/>
            <p:nvPr/>
          </p:nvSpPr>
          <p:spPr>
            <a:xfrm>
              <a:off x="1665851" y="1130440"/>
              <a:ext cx="225248" cy="225248"/>
            </a:xfrm>
            <a:prstGeom prst="rect">
              <a:avLst/>
            </a:prstGeom>
            <a:solidFill>
              <a:srgbClr val="F9C2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11">
              <a:extLst>
                <a:ext uri="{FF2B5EF4-FFF2-40B4-BE49-F238E27FC236}">
                  <a16:creationId xmlns:a16="http://schemas.microsoft.com/office/drawing/2014/main" id="{6CEBE49F-4E26-4E5D-A724-7E3E6612241E}"/>
                </a:ext>
              </a:extLst>
            </p:cNvPr>
            <p:cNvSpPr/>
            <p:nvPr/>
          </p:nvSpPr>
          <p:spPr>
            <a:xfrm>
              <a:off x="1891099" y="1130440"/>
              <a:ext cx="225248" cy="225248"/>
            </a:xfrm>
            <a:prstGeom prst="rect">
              <a:avLst/>
            </a:prstGeom>
            <a:solidFill>
              <a:srgbClr val="6D6E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0" name="Picture 14">
            <a:extLst>
              <a:ext uri="{FF2B5EF4-FFF2-40B4-BE49-F238E27FC236}">
                <a16:creationId xmlns:a16="http://schemas.microsoft.com/office/drawing/2014/main" id="{CAED65F2-17AA-4C07-94A7-E0A96A48921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75349" y="4658834"/>
            <a:ext cx="1418295" cy="1410120"/>
          </a:xfrm>
          <a:prstGeom prst="rect">
            <a:avLst/>
          </a:prstGeom>
        </p:spPr>
      </p:pic>
      <p:sp>
        <p:nvSpPr>
          <p:cNvPr id="313" name="CustomShape 2"/>
          <p:cNvSpPr/>
          <p:nvPr/>
        </p:nvSpPr>
        <p:spPr>
          <a:xfrm>
            <a:off x="829340" y="1069994"/>
            <a:ext cx="10364304" cy="3588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pt-BR" sz="13000" b="1" strike="noStrike" spc="-143" dirty="0">
                <a:solidFill>
                  <a:schemeClr val="bg1"/>
                </a:solidFill>
                <a:latin typeface="Montserrat" panose="00000500000000000000" pitchFamily="2" charset="0"/>
                <a:ea typeface="DejaVu Sans"/>
                <a:cs typeface="Segoe UI" panose="020B0502040204020203" pitchFamily="34" charset="0"/>
              </a:rPr>
              <a:t>RRF</a:t>
            </a:r>
          </a:p>
          <a:p>
            <a:pPr>
              <a:lnSpc>
                <a:spcPct val="90000"/>
              </a:lnSpc>
            </a:pPr>
            <a:r>
              <a:rPr lang="pt-BR" sz="5400" b="1" spc="-143" dirty="0">
                <a:solidFill>
                  <a:schemeClr val="bg1"/>
                </a:solidFill>
                <a:latin typeface="Montserrat" panose="00000500000000000000" pitchFamily="2" charset="0"/>
                <a:ea typeface="DejaVu Sans"/>
                <a:cs typeface="Segoe UI" panose="020B0502040204020203" pitchFamily="34" charset="0"/>
              </a:rPr>
              <a:t>Impactos na área de pessoal</a:t>
            </a:r>
            <a:endParaRPr lang="pt-BR" sz="5400" b="1" strike="noStrike" spc="-143" dirty="0">
              <a:solidFill>
                <a:schemeClr val="bg1"/>
              </a:solidFill>
              <a:latin typeface="Montserrat" panose="00000500000000000000" pitchFamily="2" charset="0"/>
              <a:ea typeface="DejaVu Sans"/>
              <a:cs typeface="Segoe UI" panose="020B0502040204020203" pitchFamily="34" charset="0"/>
            </a:endParaRPr>
          </a:p>
        </p:txBody>
      </p:sp>
      <p:sp>
        <p:nvSpPr>
          <p:cNvPr id="314" name="CustomShape 3"/>
          <p:cNvSpPr/>
          <p:nvPr/>
        </p:nvSpPr>
        <p:spPr>
          <a:xfrm>
            <a:off x="1113183" y="5799521"/>
            <a:ext cx="2843092" cy="605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pc="-1" dirty="0">
                <a:solidFill>
                  <a:schemeClr val="bg1"/>
                </a:solidFill>
                <a:latin typeface="Montserrat" panose="00000500000000000000" pitchFamily="2" charset="0"/>
                <a:ea typeface="DejaVu Sans"/>
              </a:rPr>
              <a:t>FEVEREIRO </a:t>
            </a:r>
            <a:r>
              <a:rPr lang="pt-BR" sz="1800" strike="noStrike" spc="-1" dirty="0">
                <a:solidFill>
                  <a:schemeClr val="bg1"/>
                </a:solidFill>
                <a:latin typeface="Montserrat" panose="00000500000000000000" pitchFamily="2" charset="0"/>
                <a:ea typeface="DejaVu Sans"/>
              </a:rPr>
              <a:t>DE 2022</a:t>
            </a:r>
            <a:endParaRPr lang="pt-BR" sz="1800" strike="noStrike" spc="-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2D719B5-ACA7-4949-9251-3087B983D2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7" y="857"/>
            <a:ext cx="12193526" cy="6857143"/>
          </a:xfrm>
          <a:prstGeom prst="rect">
            <a:avLst/>
          </a:prstGeom>
        </p:spPr>
      </p:pic>
      <p:pic>
        <p:nvPicPr>
          <p:cNvPr id="10" name="Picture 1" descr="pasted-image">
            <a:extLst>
              <a:ext uri="{FF2B5EF4-FFF2-40B4-BE49-F238E27FC236}">
                <a16:creationId xmlns:a16="http://schemas.microsoft.com/office/drawing/2014/main" id="{44EC143B-01D7-4493-8878-3FFBCD2E44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794" y="0"/>
            <a:ext cx="228520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5" descr="pasted-image">
            <a:extLst>
              <a:ext uri="{FF2B5EF4-FFF2-40B4-BE49-F238E27FC236}">
                <a16:creationId xmlns:a16="http://schemas.microsoft.com/office/drawing/2014/main" id="{6622295D-96FE-4427-8A32-100ACDCA33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4588" y="154782"/>
            <a:ext cx="707232" cy="146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832645E8-7470-47BC-B345-7ECDFB2D3CF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55" r="-1"/>
          <a:stretch/>
        </p:blipFill>
        <p:spPr>
          <a:xfrm>
            <a:off x="8699383" y="2021275"/>
            <a:ext cx="2725060" cy="2815449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B47226FF-F8AF-4767-86F5-3759A3FEC8A5}"/>
              </a:ext>
            </a:extLst>
          </p:cNvPr>
          <p:cNvSpPr/>
          <p:nvPr/>
        </p:nvSpPr>
        <p:spPr>
          <a:xfrm>
            <a:off x="1193399" y="4790562"/>
            <a:ext cx="34927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b="1">
                <a:solidFill>
                  <a:srgbClr val="2B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Obrigado!</a:t>
            </a:r>
            <a:endParaRPr lang="pt-BR" sz="5400"/>
          </a:p>
        </p:txBody>
      </p:sp>
    </p:spTree>
    <p:extLst>
      <p:ext uri="{BB962C8B-B14F-4D97-AF65-F5344CB8AC3E}">
        <p14:creationId xmlns:p14="http://schemas.microsoft.com/office/powerpoint/2010/main" val="291882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 descr="Apresentacao_RS_slides.png">
            <a:extLst>
              <a:ext uri="{FF2B5EF4-FFF2-40B4-BE49-F238E27FC236}">
                <a16:creationId xmlns:a16="http://schemas.microsoft.com/office/drawing/2014/main" id="{E4057753-C68D-49DD-B921-A859F8430F7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49035" y="6570234"/>
            <a:ext cx="1142965" cy="287767"/>
          </a:xfrm>
          <a:prstGeom prst="rect">
            <a:avLst/>
          </a:prstGeom>
        </p:spPr>
      </p:pic>
      <p:pic>
        <p:nvPicPr>
          <p:cNvPr id="25" name="Imagem 24" descr="rsgov.png">
            <a:extLst>
              <a:ext uri="{FF2B5EF4-FFF2-40B4-BE49-F238E27FC236}">
                <a16:creationId xmlns:a16="http://schemas.microsoft.com/office/drawing/2014/main" id="{E2AF66FB-69CB-4115-97A2-1240E6146EE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459" y="6572231"/>
            <a:ext cx="857256" cy="178949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D8760228-51EC-4F4F-A37D-F6FFE3BA230A}"/>
              </a:ext>
            </a:extLst>
          </p:cNvPr>
          <p:cNvSpPr/>
          <p:nvPr/>
        </p:nvSpPr>
        <p:spPr>
          <a:xfrm>
            <a:off x="1978006" y="2284776"/>
            <a:ext cx="2576152" cy="3122111"/>
          </a:xfrm>
          <a:prstGeom prst="rect">
            <a:avLst/>
          </a:prstGeom>
          <a:solidFill>
            <a:srgbClr val="3196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atin typeface="Montserrat" pitchFamily="2" charset="77"/>
              </a:rPr>
              <a:t>Conjunto de medidas para reequilibrar as contas dos estados que apresentam um quadro de insolvência fiscal e endividamento </a:t>
            </a:r>
            <a:endParaRPr lang="pt-BR" sz="2000" dirty="0">
              <a:effectLst/>
              <a:latin typeface="Montserrat" pitchFamily="2" charset="77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A23927E-CF09-45BD-993A-A1EF53E217E8}"/>
              </a:ext>
            </a:extLst>
          </p:cNvPr>
          <p:cNvSpPr/>
          <p:nvPr/>
        </p:nvSpPr>
        <p:spPr>
          <a:xfrm>
            <a:off x="4689537" y="2284776"/>
            <a:ext cx="2576152" cy="3122111"/>
          </a:xfrm>
          <a:prstGeom prst="rect">
            <a:avLst/>
          </a:prstGeom>
          <a:solidFill>
            <a:srgbClr val="3196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atin typeface="Montserrat" pitchFamily="2" charset="77"/>
              </a:rPr>
              <a:t>Busca promover o equilíbrio de curto prazo no fluxo de caixa do estado por meio da concessão de benefícios aos estados</a:t>
            </a:r>
            <a:endParaRPr lang="pt-BR" sz="2000" dirty="0">
              <a:effectLst/>
              <a:latin typeface="Montserrat" pitchFamily="2" charset="77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66E042BC-9B59-4F1E-A80A-5E7505E53A12}"/>
              </a:ext>
            </a:extLst>
          </p:cNvPr>
          <p:cNvSpPr/>
          <p:nvPr/>
        </p:nvSpPr>
        <p:spPr>
          <a:xfrm>
            <a:off x="7391687" y="2284776"/>
            <a:ext cx="2576152" cy="3122111"/>
          </a:xfrm>
          <a:prstGeom prst="rect">
            <a:avLst/>
          </a:prstGeom>
          <a:solidFill>
            <a:srgbClr val="3196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C646A110-3BF3-4CCA-BE89-9ABD90131E35}"/>
              </a:ext>
            </a:extLst>
          </p:cNvPr>
          <p:cNvSpPr/>
          <p:nvPr/>
        </p:nvSpPr>
        <p:spPr>
          <a:xfrm>
            <a:off x="7391687" y="2293926"/>
            <a:ext cx="2576152" cy="3112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atin typeface="Montserrat" pitchFamily="2" charset="77"/>
              </a:rPr>
              <a:t>Condição de que sejam adotadas medidas que garantam seu equilíbrio fiscal no médio prazo (contrapartidas) </a:t>
            </a:r>
            <a:endParaRPr lang="pt-BR" sz="2000" dirty="0">
              <a:latin typeface="Montserrat" pitchFamily="2" charset="77"/>
            </a:endParaRPr>
          </a:p>
        </p:txBody>
      </p:sp>
      <p:sp>
        <p:nvSpPr>
          <p:cNvPr id="32" name="CustomShape 2">
            <a:extLst>
              <a:ext uri="{FF2B5EF4-FFF2-40B4-BE49-F238E27FC236}">
                <a16:creationId xmlns:a16="http://schemas.microsoft.com/office/drawing/2014/main" id="{9D0BB538-39FB-4428-BB73-1D1272259D64}"/>
              </a:ext>
            </a:extLst>
          </p:cNvPr>
          <p:cNvSpPr/>
          <p:nvPr/>
        </p:nvSpPr>
        <p:spPr>
          <a:xfrm>
            <a:off x="574638" y="482650"/>
            <a:ext cx="9785687" cy="11122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4000"/>
              </a:lnSpc>
              <a:defRPr/>
            </a:pPr>
            <a:r>
              <a:rPr lang="pt-BR" sz="3500" b="1" cap="all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O que é o </a:t>
            </a:r>
            <a:r>
              <a:rPr lang="pt-BR" sz="3500" b="1" cap="all" spc="-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rrf</a:t>
            </a:r>
            <a:r>
              <a:rPr lang="pt-BR" sz="3500" b="1" cap="all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?</a:t>
            </a:r>
          </a:p>
          <a:p>
            <a:pPr>
              <a:lnSpc>
                <a:spcPts val="4000"/>
              </a:lnSpc>
              <a:defRPr/>
            </a:pPr>
            <a:endParaRPr lang="en-US" sz="3500" b="1" cap="all" spc="-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cap="all" spc="-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Segoe UI"/>
            </a:endParaRPr>
          </a:p>
        </p:txBody>
      </p:sp>
      <p:sp>
        <p:nvSpPr>
          <p:cNvPr id="33" name="Espaço Reservado para Número de Slide 1">
            <a:extLst>
              <a:ext uri="{FF2B5EF4-FFF2-40B4-BE49-F238E27FC236}">
                <a16:creationId xmlns:a16="http://schemas.microsoft.com/office/drawing/2014/main" id="{0F15EAB1-7B82-41BB-8A2F-EC7E74960875}"/>
              </a:ext>
            </a:extLst>
          </p:cNvPr>
          <p:cNvSpPr txBox="1">
            <a:spLocks/>
          </p:cNvSpPr>
          <p:nvPr/>
        </p:nvSpPr>
        <p:spPr>
          <a:xfrm>
            <a:off x="9504555" y="635676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3D0FCE7-AC6C-413E-9D5E-C52BBC363CD6}" type="slidenum">
              <a:rPr lang="pt-BR" sz="1000" smtClean="0"/>
              <a:pPr algn="r"/>
              <a:t>2</a:t>
            </a:fld>
            <a:endParaRPr lang="pt-BR" sz="1000"/>
          </a:p>
        </p:txBody>
      </p:sp>
      <p:grpSp>
        <p:nvGrpSpPr>
          <p:cNvPr id="34" name="Gráfico 4">
            <a:extLst>
              <a:ext uri="{FF2B5EF4-FFF2-40B4-BE49-F238E27FC236}">
                <a16:creationId xmlns:a16="http://schemas.microsoft.com/office/drawing/2014/main" id="{8A9BF3AF-EA90-4835-9FE1-2FEC4913E6CD}"/>
              </a:ext>
            </a:extLst>
          </p:cNvPr>
          <p:cNvGrpSpPr/>
          <p:nvPr/>
        </p:nvGrpSpPr>
        <p:grpSpPr>
          <a:xfrm>
            <a:off x="2" y="-1827"/>
            <a:ext cx="152154" cy="6859827"/>
            <a:chOff x="10665152" y="734"/>
            <a:chExt cx="285633" cy="6858006"/>
          </a:xfrm>
        </p:grpSpPr>
        <p:sp>
          <p:nvSpPr>
            <p:cNvPr id="35" name="Forma Livre: Forma 9">
              <a:extLst>
                <a:ext uri="{FF2B5EF4-FFF2-40B4-BE49-F238E27FC236}">
                  <a16:creationId xmlns:a16="http://schemas.microsoft.com/office/drawing/2014/main" id="{34730617-1B3F-4CA2-A72B-FDC31DF996CF}"/>
                </a:ext>
              </a:extLst>
            </p:cNvPr>
            <p:cNvSpPr/>
            <p:nvPr/>
          </p:nvSpPr>
          <p:spPr>
            <a:xfrm>
              <a:off x="10665152" y="734"/>
              <a:ext cx="285633" cy="2285996"/>
            </a:xfrm>
            <a:custGeom>
              <a:avLst/>
              <a:gdLst>
                <a:gd name="connsiteX0" fmla="*/ 285634 w 285633"/>
                <a:gd name="connsiteY0" fmla="*/ 0 h 2285996"/>
                <a:gd name="connsiteX1" fmla="*/ 0 w 285633"/>
                <a:gd name="connsiteY1" fmla="*/ 0 h 2285996"/>
                <a:gd name="connsiteX2" fmla="*/ 0 w 285633"/>
                <a:gd name="connsiteY2" fmla="*/ 2285997 h 2285996"/>
                <a:gd name="connsiteX3" fmla="*/ 285634 w 285633"/>
                <a:gd name="connsiteY3" fmla="*/ 2285997 h 228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633" h="2285996">
                  <a:moveTo>
                    <a:pt x="285634" y="0"/>
                  </a:moveTo>
                  <a:lnTo>
                    <a:pt x="0" y="0"/>
                  </a:lnTo>
                  <a:lnTo>
                    <a:pt x="0" y="2285997"/>
                  </a:lnTo>
                  <a:lnTo>
                    <a:pt x="285634" y="2285997"/>
                  </a:lnTo>
                  <a:close/>
                </a:path>
              </a:pathLst>
            </a:custGeom>
            <a:solidFill>
              <a:srgbClr val="1C7230"/>
            </a:solidFill>
            <a:ln w="3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36" name="Forma Livre: Forma 12">
              <a:extLst>
                <a:ext uri="{FF2B5EF4-FFF2-40B4-BE49-F238E27FC236}">
                  <a16:creationId xmlns:a16="http://schemas.microsoft.com/office/drawing/2014/main" id="{B09F2510-ED19-45FD-957E-BA4E763D761C}"/>
                </a:ext>
              </a:extLst>
            </p:cNvPr>
            <p:cNvSpPr/>
            <p:nvPr/>
          </p:nvSpPr>
          <p:spPr>
            <a:xfrm>
              <a:off x="10665152" y="4572718"/>
              <a:ext cx="285633" cy="2286022"/>
            </a:xfrm>
            <a:custGeom>
              <a:avLst/>
              <a:gdLst>
                <a:gd name="connsiteX0" fmla="*/ 285634 w 285633"/>
                <a:gd name="connsiteY0" fmla="*/ 0 h 2286022"/>
                <a:gd name="connsiteX1" fmla="*/ 0 w 285633"/>
                <a:gd name="connsiteY1" fmla="*/ 0 h 2286022"/>
                <a:gd name="connsiteX2" fmla="*/ 0 w 285633"/>
                <a:gd name="connsiteY2" fmla="*/ 2286023 h 2286022"/>
                <a:gd name="connsiteX3" fmla="*/ 285634 w 285633"/>
                <a:gd name="connsiteY3" fmla="*/ 2286023 h 2286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633" h="2286022">
                  <a:moveTo>
                    <a:pt x="285634" y="0"/>
                  </a:moveTo>
                  <a:lnTo>
                    <a:pt x="0" y="0"/>
                  </a:lnTo>
                  <a:lnTo>
                    <a:pt x="0" y="2286023"/>
                  </a:lnTo>
                  <a:lnTo>
                    <a:pt x="285634" y="2286023"/>
                  </a:lnTo>
                  <a:close/>
                </a:path>
              </a:pathLst>
            </a:custGeom>
            <a:solidFill>
              <a:srgbClr val="F4B500"/>
            </a:solidFill>
            <a:ln w="3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37" name="Forma Livre: Forma 13">
              <a:extLst>
                <a:ext uri="{FF2B5EF4-FFF2-40B4-BE49-F238E27FC236}">
                  <a16:creationId xmlns:a16="http://schemas.microsoft.com/office/drawing/2014/main" id="{20B00E23-CC04-497A-8C53-753864799F9C}"/>
                </a:ext>
              </a:extLst>
            </p:cNvPr>
            <p:cNvSpPr/>
            <p:nvPr/>
          </p:nvSpPr>
          <p:spPr>
            <a:xfrm>
              <a:off x="10665152" y="2286731"/>
              <a:ext cx="285633" cy="2285986"/>
            </a:xfrm>
            <a:custGeom>
              <a:avLst/>
              <a:gdLst>
                <a:gd name="connsiteX0" fmla="*/ 285634 w 285633"/>
                <a:gd name="connsiteY0" fmla="*/ 0 h 2285986"/>
                <a:gd name="connsiteX1" fmla="*/ 0 w 285633"/>
                <a:gd name="connsiteY1" fmla="*/ 0 h 2285986"/>
                <a:gd name="connsiteX2" fmla="*/ 0 w 285633"/>
                <a:gd name="connsiteY2" fmla="*/ 2285987 h 2285986"/>
                <a:gd name="connsiteX3" fmla="*/ 285634 w 285633"/>
                <a:gd name="connsiteY3" fmla="*/ 2285987 h 2285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633" h="2285986">
                  <a:moveTo>
                    <a:pt x="285634" y="0"/>
                  </a:moveTo>
                  <a:lnTo>
                    <a:pt x="0" y="0"/>
                  </a:lnTo>
                  <a:lnTo>
                    <a:pt x="0" y="2285987"/>
                  </a:lnTo>
                  <a:lnTo>
                    <a:pt x="285634" y="2285987"/>
                  </a:lnTo>
                  <a:close/>
                </a:path>
              </a:pathLst>
            </a:custGeom>
            <a:solidFill>
              <a:srgbClr val="87000D"/>
            </a:solidFill>
            <a:ln w="3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120523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" descr="pasted-image">
            <a:extLst>
              <a:ext uri="{FF2B5EF4-FFF2-40B4-BE49-F238E27FC236}">
                <a16:creationId xmlns:a16="http://schemas.microsoft.com/office/drawing/2014/main" id="{5F143ED1-9F71-4411-8360-97F921D242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36" y="6583747"/>
            <a:ext cx="11920964" cy="27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" name="Retângulo 36">
            <a:extLst>
              <a:ext uri="{FF2B5EF4-FFF2-40B4-BE49-F238E27FC236}">
                <a16:creationId xmlns:a16="http://schemas.microsoft.com/office/drawing/2014/main" id="{EF3F2515-89D1-4B28-9A1B-7E0ACCB28CD5}"/>
              </a:ext>
            </a:extLst>
          </p:cNvPr>
          <p:cNvSpPr/>
          <p:nvPr/>
        </p:nvSpPr>
        <p:spPr>
          <a:xfrm>
            <a:off x="863049" y="899456"/>
            <a:ext cx="10465903" cy="5297555"/>
          </a:xfrm>
          <a:prstGeom prst="rect">
            <a:avLst/>
          </a:prstGeom>
          <a:solidFill>
            <a:srgbClr val="3196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D89BC32-0DEF-4AFD-8024-473BE5388006}"/>
              </a:ext>
            </a:extLst>
          </p:cNvPr>
          <p:cNvSpPr txBox="1"/>
          <p:nvPr/>
        </p:nvSpPr>
        <p:spPr>
          <a:xfrm>
            <a:off x="988225" y="969099"/>
            <a:ext cx="10215549" cy="5118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000" b="1">
                <a:solidFill>
                  <a:schemeClr val="bg1"/>
                </a:solidFill>
                <a:latin typeface="Montserrat" panose="00000500000000000000" pitchFamily="2" charset="0"/>
                <a:cs typeface="Segoe UI" panose="020B0502040204020203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pt-BR" dirty="0"/>
              <a:t>1. </a:t>
            </a:r>
            <a:r>
              <a:rPr lang="pt-BR" dirty="0" err="1"/>
              <a:t>Redução</a:t>
            </a:r>
            <a:r>
              <a:rPr lang="pt-BR" dirty="0"/>
              <a:t> das prestações da divida com a União (9.496) e das dívidas com garantia da União</a:t>
            </a:r>
          </a:p>
          <a:p>
            <a:pPr>
              <a:lnSpc>
                <a:spcPct val="150000"/>
              </a:lnSpc>
            </a:pPr>
            <a:r>
              <a:rPr lang="pt-BR" dirty="0"/>
              <a:t>2. Refinanciamento das parcelas suspensas (~</a:t>
            </a:r>
            <a:r>
              <a:rPr lang="pt-BR" dirty="0" err="1"/>
              <a:t>R</a:t>
            </a:r>
            <a:r>
              <a:rPr lang="pt-BR" dirty="0"/>
              <a:t>$ 14,5 bilhões) com encargos de adimplência, em 360 meses e com mesmas condições financeiras da 9.496</a:t>
            </a:r>
          </a:p>
          <a:p>
            <a:pPr>
              <a:lnSpc>
                <a:spcPct val="150000"/>
              </a:lnSpc>
            </a:pPr>
            <a:r>
              <a:rPr lang="pt-BR" dirty="0"/>
              <a:t>3. </a:t>
            </a:r>
            <a:r>
              <a:rPr lang="pt-BR" dirty="0" err="1"/>
              <a:t>Contratação</a:t>
            </a:r>
            <a:r>
              <a:rPr lang="pt-BR" dirty="0"/>
              <a:t> de operações de credito (OC) com garantia da União</a:t>
            </a:r>
          </a:p>
          <a:p>
            <a:pPr>
              <a:lnSpc>
                <a:spcPct val="150000"/>
              </a:lnSpc>
            </a:pPr>
            <a:r>
              <a:rPr lang="pt-BR" dirty="0"/>
              <a:t>4. Suspensão temporária dos requisitos legais exigidos para a contratação de </a:t>
            </a:r>
            <a:r>
              <a:rPr lang="pt-BR" dirty="0" err="1"/>
              <a:t>OCs</a:t>
            </a:r>
            <a:r>
              <a:rPr lang="pt-BR" dirty="0"/>
              <a:t> e refinanciamento de </a:t>
            </a:r>
            <a:r>
              <a:rPr lang="pt-BR" dirty="0" err="1"/>
              <a:t>dívidas</a:t>
            </a:r>
            <a:r>
              <a:rPr lang="pt-BR" dirty="0"/>
              <a:t> com a </a:t>
            </a:r>
            <a:r>
              <a:rPr lang="pt-BR" dirty="0" err="1"/>
              <a:t>União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5. </a:t>
            </a:r>
            <a:r>
              <a:rPr lang="pt-BR" dirty="0" err="1"/>
              <a:t>Suspensão</a:t>
            </a:r>
            <a:r>
              <a:rPr lang="pt-BR" dirty="0"/>
              <a:t> da </a:t>
            </a:r>
            <a:r>
              <a:rPr lang="pt-BR" dirty="0" err="1"/>
              <a:t>comprovação</a:t>
            </a:r>
            <a:r>
              <a:rPr lang="pt-BR" dirty="0"/>
              <a:t> de conformidade legal para receber as </a:t>
            </a:r>
            <a:r>
              <a:rPr lang="pt-BR" dirty="0" err="1"/>
              <a:t>transferências</a:t>
            </a:r>
            <a:r>
              <a:rPr lang="pt-BR" dirty="0"/>
              <a:t> </a:t>
            </a:r>
            <a:r>
              <a:rPr lang="pt-BR" dirty="0" err="1"/>
              <a:t>voluntárias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6. </a:t>
            </a:r>
            <a:r>
              <a:rPr lang="pt-BR" dirty="0" err="1"/>
              <a:t>Suspensão</a:t>
            </a:r>
            <a:r>
              <a:rPr lang="pt-BR" dirty="0"/>
              <a:t> da </a:t>
            </a:r>
            <a:r>
              <a:rPr lang="pt-BR" dirty="0" err="1"/>
              <a:t>execução</a:t>
            </a:r>
            <a:r>
              <a:rPr lang="pt-BR" dirty="0"/>
              <a:t> das </a:t>
            </a:r>
            <a:r>
              <a:rPr lang="pt-BR" dirty="0" err="1"/>
              <a:t>contragarantias</a:t>
            </a:r>
            <a:r>
              <a:rPr lang="pt-BR" dirty="0"/>
              <a:t>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170558E-D010-EA47-BCFB-9A95AFCC25FD}"/>
              </a:ext>
            </a:extLst>
          </p:cNvPr>
          <p:cNvSpPr txBox="1"/>
          <p:nvPr/>
        </p:nvSpPr>
        <p:spPr>
          <a:xfrm>
            <a:off x="-2365513" y="-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9" name="CustomShape 2">
            <a:extLst>
              <a:ext uri="{FF2B5EF4-FFF2-40B4-BE49-F238E27FC236}">
                <a16:creationId xmlns:a16="http://schemas.microsoft.com/office/drawing/2014/main" id="{81AD4A5B-75B2-1E49-BB2E-C2A8F7F7D326}"/>
              </a:ext>
            </a:extLst>
          </p:cNvPr>
          <p:cNvSpPr/>
          <p:nvPr/>
        </p:nvSpPr>
        <p:spPr>
          <a:xfrm>
            <a:off x="395734" y="146879"/>
            <a:ext cx="9785687" cy="11122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4000"/>
              </a:lnSpc>
              <a:defRPr/>
            </a:pPr>
            <a:r>
              <a:rPr lang="pt-BR" sz="3500" b="1" cap="all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Benefícios</a:t>
            </a:r>
            <a:endParaRPr lang="en-US" sz="3500" b="1" cap="all" spc="-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cap="all" spc="-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6660424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" descr="pasted-image">
            <a:extLst>
              <a:ext uri="{FF2B5EF4-FFF2-40B4-BE49-F238E27FC236}">
                <a16:creationId xmlns:a16="http://schemas.microsoft.com/office/drawing/2014/main" id="{5F143ED1-9F71-4411-8360-97F921D242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36" y="6583747"/>
            <a:ext cx="11920964" cy="27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170558E-D010-EA47-BCFB-9A95AFCC25FD}"/>
              </a:ext>
            </a:extLst>
          </p:cNvPr>
          <p:cNvSpPr txBox="1"/>
          <p:nvPr/>
        </p:nvSpPr>
        <p:spPr>
          <a:xfrm>
            <a:off x="-2365513" y="-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9" name="CustomShape 2">
            <a:extLst>
              <a:ext uri="{FF2B5EF4-FFF2-40B4-BE49-F238E27FC236}">
                <a16:creationId xmlns:a16="http://schemas.microsoft.com/office/drawing/2014/main" id="{81AD4A5B-75B2-1E49-BB2E-C2A8F7F7D326}"/>
              </a:ext>
            </a:extLst>
          </p:cNvPr>
          <p:cNvSpPr/>
          <p:nvPr/>
        </p:nvSpPr>
        <p:spPr>
          <a:xfrm>
            <a:off x="395734" y="146879"/>
            <a:ext cx="9785687" cy="11122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4000"/>
              </a:lnSpc>
              <a:defRPr/>
            </a:pPr>
            <a:r>
              <a:rPr lang="pt-BR" sz="3500" b="1" cap="all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Contrapartidas</a:t>
            </a:r>
            <a:endParaRPr lang="en-US" sz="3500" b="1" cap="all" spc="-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cap="all" spc="-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Segoe UI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0257E5B-6E34-0640-B859-E9CDEFE75599}"/>
              </a:ext>
            </a:extLst>
          </p:cNvPr>
          <p:cNvSpPr/>
          <p:nvPr/>
        </p:nvSpPr>
        <p:spPr>
          <a:xfrm>
            <a:off x="395734" y="1865394"/>
            <a:ext cx="3830317" cy="3825745"/>
          </a:xfrm>
          <a:prstGeom prst="rect">
            <a:avLst/>
          </a:prstGeom>
          <a:solidFill>
            <a:srgbClr val="3196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274E05E-93BF-E54C-80C1-F155D354054F}"/>
              </a:ext>
            </a:extLst>
          </p:cNvPr>
          <p:cNvSpPr txBox="1"/>
          <p:nvPr/>
        </p:nvSpPr>
        <p:spPr>
          <a:xfrm>
            <a:off x="569010" y="2142306"/>
            <a:ext cx="3483764" cy="3271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>
                <a:solidFill>
                  <a:schemeClr val="bg1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1. Cumprir as exigências e vedações do RRF</a:t>
            </a:r>
          </a:p>
          <a:p>
            <a:pPr>
              <a:lnSpc>
                <a:spcPct val="150000"/>
              </a:lnSpc>
            </a:pPr>
            <a:r>
              <a:rPr lang="pt-BR" sz="2000" b="1" dirty="0">
                <a:solidFill>
                  <a:schemeClr val="bg1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2. Implementar leis obrigatórias </a:t>
            </a:r>
          </a:p>
          <a:p>
            <a:pPr>
              <a:lnSpc>
                <a:spcPct val="150000"/>
              </a:lnSpc>
            </a:pPr>
            <a:r>
              <a:rPr lang="pt-BR" sz="2000" b="1" dirty="0">
                <a:solidFill>
                  <a:schemeClr val="bg1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3. Cumprir metas e compromissos pactuados no PRF</a:t>
            </a:r>
            <a:endParaRPr lang="pt-BR" sz="1100" b="1" dirty="0">
              <a:solidFill>
                <a:schemeClr val="bg1"/>
              </a:solidFill>
              <a:latin typeface="Montserrat" panose="00000500000000000000" pitchFamily="2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D0713261-BA53-F44D-B1F2-FF664AC2484C}"/>
              </a:ext>
            </a:extLst>
          </p:cNvPr>
          <p:cNvSpPr/>
          <p:nvPr/>
        </p:nvSpPr>
        <p:spPr>
          <a:xfrm>
            <a:off x="4502426" y="1509469"/>
            <a:ext cx="7120564" cy="4545629"/>
          </a:xfrm>
          <a:prstGeom prst="rect">
            <a:avLst/>
          </a:prstGeom>
          <a:solidFill>
            <a:srgbClr val="3196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8E7FE6E-23F8-A646-811C-D72CDC176A7F}"/>
              </a:ext>
            </a:extLst>
          </p:cNvPr>
          <p:cNvSpPr txBox="1"/>
          <p:nvPr/>
        </p:nvSpPr>
        <p:spPr>
          <a:xfrm>
            <a:off x="4558353" y="1581681"/>
            <a:ext cx="70087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Alienação de participação societária de empresas públicas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Adoção pelo Regime Próprio de Previdência Social das regras previdenciárias aplicáveis aos servidores públicos da União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Redução de pelo menos 20% dos incentivos e benefícios fiscais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Revisão dos regimes jurídicos de servidores para reduzir benefícios ou vantagens não previstos no regime jurídico dos servidores da União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Instituição de regras e mecanismos para limitar o crescimento das despesas primárias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Instituição do regime de previdência complementar</a:t>
            </a:r>
          </a:p>
        </p:txBody>
      </p:sp>
    </p:spTree>
    <p:extLst>
      <p:ext uri="{BB962C8B-B14F-4D97-AF65-F5344CB8AC3E}">
        <p14:creationId xmlns:p14="http://schemas.microsoft.com/office/powerpoint/2010/main" val="257306955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" descr="pasted-image">
            <a:extLst>
              <a:ext uri="{FF2B5EF4-FFF2-40B4-BE49-F238E27FC236}">
                <a16:creationId xmlns:a16="http://schemas.microsoft.com/office/drawing/2014/main" id="{5F143ED1-9F71-4411-8360-97F921D242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36" y="6583747"/>
            <a:ext cx="11920964" cy="27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170558E-D010-EA47-BCFB-9A95AFCC25FD}"/>
              </a:ext>
            </a:extLst>
          </p:cNvPr>
          <p:cNvSpPr txBox="1"/>
          <p:nvPr/>
        </p:nvSpPr>
        <p:spPr>
          <a:xfrm>
            <a:off x="-2365513" y="-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9" name="CustomShape 2">
            <a:extLst>
              <a:ext uri="{FF2B5EF4-FFF2-40B4-BE49-F238E27FC236}">
                <a16:creationId xmlns:a16="http://schemas.microsoft.com/office/drawing/2014/main" id="{81AD4A5B-75B2-1E49-BB2E-C2A8F7F7D326}"/>
              </a:ext>
            </a:extLst>
          </p:cNvPr>
          <p:cNvSpPr/>
          <p:nvPr/>
        </p:nvSpPr>
        <p:spPr>
          <a:xfrm>
            <a:off x="395734" y="146879"/>
            <a:ext cx="9785687" cy="11122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4000"/>
              </a:lnSpc>
              <a:defRPr/>
            </a:pPr>
            <a:r>
              <a:rPr lang="pt-BR" sz="3500" b="1" cap="all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Vedações</a:t>
            </a:r>
            <a:endParaRPr lang="en-US" sz="3500" b="1" cap="all" spc="-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cap="all" spc="-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Segoe UI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0257E5B-6E34-0640-B859-E9CDEFE75599}"/>
              </a:ext>
            </a:extLst>
          </p:cNvPr>
          <p:cNvSpPr/>
          <p:nvPr/>
        </p:nvSpPr>
        <p:spPr>
          <a:xfrm>
            <a:off x="395734" y="1865394"/>
            <a:ext cx="3830317" cy="1494032"/>
          </a:xfrm>
          <a:prstGeom prst="rect">
            <a:avLst/>
          </a:prstGeom>
          <a:solidFill>
            <a:srgbClr val="3196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274E05E-93BF-E54C-80C1-F155D354054F}"/>
              </a:ext>
            </a:extLst>
          </p:cNvPr>
          <p:cNvSpPr txBox="1"/>
          <p:nvPr/>
        </p:nvSpPr>
        <p:spPr>
          <a:xfrm>
            <a:off x="569010" y="2130612"/>
            <a:ext cx="3483764" cy="9635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>
                <a:solidFill>
                  <a:schemeClr val="bg1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Despesas obrigatórias e vinculação de receitas</a:t>
            </a:r>
            <a:endParaRPr lang="pt-BR" sz="1100" b="1" dirty="0">
              <a:solidFill>
                <a:schemeClr val="bg1"/>
              </a:solidFill>
              <a:latin typeface="Montserrat" panose="00000500000000000000" pitchFamily="2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D0713261-BA53-F44D-B1F2-FF664AC2484C}"/>
              </a:ext>
            </a:extLst>
          </p:cNvPr>
          <p:cNvSpPr/>
          <p:nvPr/>
        </p:nvSpPr>
        <p:spPr>
          <a:xfrm>
            <a:off x="4502426" y="1161605"/>
            <a:ext cx="7120564" cy="3102288"/>
          </a:xfrm>
          <a:prstGeom prst="rect">
            <a:avLst/>
          </a:prstGeom>
          <a:solidFill>
            <a:srgbClr val="3196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8E7FE6E-23F8-A646-811C-D72CDC176A7F}"/>
              </a:ext>
            </a:extLst>
          </p:cNvPr>
          <p:cNvSpPr txBox="1"/>
          <p:nvPr/>
        </p:nvSpPr>
        <p:spPr>
          <a:xfrm>
            <a:off x="4558353" y="1281588"/>
            <a:ext cx="70087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Criação de despesa obrigatória de caráter continuado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Adoção de medida que implique reajuste de despesa obrigatória, acima do IPCA ou da receita corrente líquida, o que for menor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Criação ou majoração de vinculação de receitas públicas de qualquer natureza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Vinculação de receitas de impostos em áreas diversas das previstas na Constituição Federal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15813766-3D7E-9642-AC61-76D46EDD64D0}"/>
              </a:ext>
            </a:extLst>
          </p:cNvPr>
          <p:cNvSpPr/>
          <p:nvPr/>
        </p:nvSpPr>
        <p:spPr>
          <a:xfrm>
            <a:off x="395734" y="4809688"/>
            <a:ext cx="3830317" cy="915251"/>
          </a:xfrm>
          <a:prstGeom prst="rect">
            <a:avLst/>
          </a:prstGeom>
          <a:solidFill>
            <a:srgbClr val="3196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21BA74F-221F-4B42-819B-B1834FFAD92B}"/>
              </a:ext>
            </a:extLst>
          </p:cNvPr>
          <p:cNvSpPr txBox="1"/>
          <p:nvPr/>
        </p:nvSpPr>
        <p:spPr>
          <a:xfrm>
            <a:off x="569010" y="4986530"/>
            <a:ext cx="3483764" cy="50193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>
                <a:solidFill>
                  <a:schemeClr val="bg1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Receitas</a:t>
            </a:r>
            <a:endParaRPr lang="pt-BR" sz="1100" b="1" dirty="0">
              <a:solidFill>
                <a:schemeClr val="bg1"/>
              </a:solidFill>
              <a:latin typeface="Montserrat" panose="00000500000000000000" pitchFamily="2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7EA7AC07-80AA-D04D-B62A-613B1DDBC955}"/>
              </a:ext>
            </a:extLst>
          </p:cNvPr>
          <p:cNvSpPr/>
          <p:nvPr/>
        </p:nvSpPr>
        <p:spPr>
          <a:xfrm>
            <a:off x="4502426" y="4383876"/>
            <a:ext cx="7120564" cy="1897654"/>
          </a:xfrm>
          <a:prstGeom prst="rect">
            <a:avLst/>
          </a:prstGeom>
          <a:solidFill>
            <a:srgbClr val="3196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88A7E0F-0AE6-EE4B-87E9-65BAB02AD533}"/>
              </a:ext>
            </a:extLst>
          </p:cNvPr>
          <p:cNvSpPr txBox="1"/>
          <p:nvPr/>
        </p:nvSpPr>
        <p:spPr>
          <a:xfrm>
            <a:off x="4558353" y="4503859"/>
            <a:ext cx="70087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Concessão, a prorrogação, a renovação ou a ampliação de incentivo ou benefício de natureza tributária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Alteração de alíquotas ou bases de cálculo de tributos que implique redução da arrecadação</a:t>
            </a:r>
          </a:p>
        </p:txBody>
      </p:sp>
    </p:spTree>
    <p:extLst>
      <p:ext uri="{BB962C8B-B14F-4D97-AF65-F5344CB8AC3E}">
        <p14:creationId xmlns:p14="http://schemas.microsoft.com/office/powerpoint/2010/main" val="253277195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" descr="pasted-image">
            <a:extLst>
              <a:ext uri="{FF2B5EF4-FFF2-40B4-BE49-F238E27FC236}">
                <a16:creationId xmlns:a16="http://schemas.microsoft.com/office/drawing/2014/main" id="{5F143ED1-9F71-4411-8360-97F921D242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36" y="6583747"/>
            <a:ext cx="11920964" cy="27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170558E-D010-EA47-BCFB-9A95AFCC25FD}"/>
              </a:ext>
            </a:extLst>
          </p:cNvPr>
          <p:cNvSpPr txBox="1"/>
          <p:nvPr/>
        </p:nvSpPr>
        <p:spPr>
          <a:xfrm>
            <a:off x="-2365513" y="-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9" name="CustomShape 2">
            <a:extLst>
              <a:ext uri="{FF2B5EF4-FFF2-40B4-BE49-F238E27FC236}">
                <a16:creationId xmlns:a16="http://schemas.microsoft.com/office/drawing/2014/main" id="{81AD4A5B-75B2-1E49-BB2E-C2A8F7F7D326}"/>
              </a:ext>
            </a:extLst>
          </p:cNvPr>
          <p:cNvSpPr/>
          <p:nvPr/>
        </p:nvSpPr>
        <p:spPr>
          <a:xfrm>
            <a:off x="395734" y="146879"/>
            <a:ext cx="9785687" cy="11122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4000"/>
              </a:lnSpc>
              <a:defRPr/>
            </a:pPr>
            <a:r>
              <a:rPr lang="pt-BR" sz="3500" b="1" cap="all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Vedações</a:t>
            </a:r>
            <a:endParaRPr lang="en-US" sz="3500" b="1" cap="all" spc="-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cap="all" spc="-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Segoe UI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0257E5B-6E34-0640-B859-E9CDEFE75599}"/>
              </a:ext>
            </a:extLst>
          </p:cNvPr>
          <p:cNvSpPr/>
          <p:nvPr/>
        </p:nvSpPr>
        <p:spPr>
          <a:xfrm>
            <a:off x="395734" y="2956881"/>
            <a:ext cx="3830317" cy="864704"/>
          </a:xfrm>
          <a:prstGeom prst="rect">
            <a:avLst/>
          </a:prstGeom>
          <a:solidFill>
            <a:srgbClr val="3196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274E05E-93BF-E54C-80C1-F155D354054F}"/>
              </a:ext>
            </a:extLst>
          </p:cNvPr>
          <p:cNvSpPr txBox="1"/>
          <p:nvPr/>
        </p:nvSpPr>
        <p:spPr>
          <a:xfrm>
            <a:off x="569010" y="3088572"/>
            <a:ext cx="3483764" cy="50193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>
                <a:solidFill>
                  <a:schemeClr val="bg1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Diversas</a:t>
            </a:r>
            <a:endParaRPr lang="pt-BR" sz="1100" b="1" dirty="0">
              <a:solidFill>
                <a:schemeClr val="bg1"/>
              </a:solidFill>
              <a:latin typeface="Montserrat" panose="00000500000000000000" pitchFamily="2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D0713261-BA53-F44D-B1F2-FF664AC2484C}"/>
              </a:ext>
            </a:extLst>
          </p:cNvPr>
          <p:cNvSpPr/>
          <p:nvPr/>
        </p:nvSpPr>
        <p:spPr>
          <a:xfrm>
            <a:off x="4502426" y="1966673"/>
            <a:ext cx="7120564" cy="2845121"/>
          </a:xfrm>
          <a:prstGeom prst="rect">
            <a:avLst/>
          </a:prstGeom>
          <a:solidFill>
            <a:srgbClr val="3196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8E7FE6E-23F8-A646-811C-D72CDC176A7F}"/>
              </a:ext>
            </a:extLst>
          </p:cNvPr>
          <p:cNvSpPr txBox="1"/>
          <p:nvPr/>
        </p:nvSpPr>
        <p:spPr>
          <a:xfrm>
            <a:off x="4558353" y="2111961"/>
            <a:ext cx="70087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Empenho ou a contratação de despesas com publicidade e propaganda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Celebração de convênio, acordo </a:t>
            </a:r>
            <a:r>
              <a:rPr lang="pt-BR" sz="2000" dirty="0" err="1">
                <a:solidFill>
                  <a:schemeClr val="bg1"/>
                </a:solidFill>
                <a:latin typeface="Montserrat" pitchFamily="2" charset="77"/>
              </a:rPr>
              <a:t>c</a:t>
            </a: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/ transferência de recursos para demais entes ou organizações da sociedade civil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Contratação de operações de crédito e o recebimento ou a concessão de garantia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Propositura de ação judicial para discutir a dívida</a:t>
            </a:r>
          </a:p>
        </p:txBody>
      </p:sp>
    </p:spTree>
    <p:extLst>
      <p:ext uri="{BB962C8B-B14F-4D97-AF65-F5344CB8AC3E}">
        <p14:creationId xmlns:p14="http://schemas.microsoft.com/office/powerpoint/2010/main" val="10949374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" descr="pasted-image">
            <a:extLst>
              <a:ext uri="{FF2B5EF4-FFF2-40B4-BE49-F238E27FC236}">
                <a16:creationId xmlns:a16="http://schemas.microsoft.com/office/drawing/2014/main" id="{5F143ED1-9F71-4411-8360-97F921D242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36" y="6583747"/>
            <a:ext cx="11920964" cy="27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170558E-D010-EA47-BCFB-9A95AFCC25FD}"/>
              </a:ext>
            </a:extLst>
          </p:cNvPr>
          <p:cNvSpPr txBox="1"/>
          <p:nvPr/>
        </p:nvSpPr>
        <p:spPr>
          <a:xfrm>
            <a:off x="-2365513" y="-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9" name="CustomShape 2">
            <a:extLst>
              <a:ext uri="{FF2B5EF4-FFF2-40B4-BE49-F238E27FC236}">
                <a16:creationId xmlns:a16="http://schemas.microsoft.com/office/drawing/2014/main" id="{81AD4A5B-75B2-1E49-BB2E-C2A8F7F7D326}"/>
              </a:ext>
            </a:extLst>
          </p:cNvPr>
          <p:cNvSpPr/>
          <p:nvPr/>
        </p:nvSpPr>
        <p:spPr>
          <a:xfrm>
            <a:off x="395734" y="146879"/>
            <a:ext cx="9785687" cy="11122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4000"/>
              </a:lnSpc>
              <a:defRPr/>
            </a:pPr>
            <a:r>
              <a:rPr lang="pt-BR" sz="3500" b="1" cap="all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Vedações</a:t>
            </a:r>
            <a:endParaRPr lang="en-US" sz="3500" b="1" cap="all" spc="-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cap="all" spc="-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Segoe UI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0257E5B-6E34-0640-B859-E9CDEFE75599}"/>
              </a:ext>
            </a:extLst>
          </p:cNvPr>
          <p:cNvSpPr/>
          <p:nvPr/>
        </p:nvSpPr>
        <p:spPr>
          <a:xfrm>
            <a:off x="395734" y="3209706"/>
            <a:ext cx="3830317" cy="864704"/>
          </a:xfrm>
          <a:prstGeom prst="rect">
            <a:avLst/>
          </a:prstGeom>
          <a:solidFill>
            <a:srgbClr val="3196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274E05E-93BF-E54C-80C1-F155D354054F}"/>
              </a:ext>
            </a:extLst>
          </p:cNvPr>
          <p:cNvSpPr txBox="1"/>
          <p:nvPr/>
        </p:nvSpPr>
        <p:spPr>
          <a:xfrm>
            <a:off x="569010" y="3331458"/>
            <a:ext cx="3483764" cy="50193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>
                <a:solidFill>
                  <a:schemeClr val="bg1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Pessoal</a:t>
            </a:r>
            <a:endParaRPr lang="pt-BR" sz="1100" b="1" dirty="0">
              <a:solidFill>
                <a:schemeClr val="bg1"/>
              </a:solidFill>
              <a:latin typeface="Montserrat" panose="00000500000000000000" pitchFamily="2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D0713261-BA53-F44D-B1F2-FF664AC2484C}"/>
              </a:ext>
            </a:extLst>
          </p:cNvPr>
          <p:cNvSpPr/>
          <p:nvPr/>
        </p:nvSpPr>
        <p:spPr>
          <a:xfrm>
            <a:off x="4502426" y="1628747"/>
            <a:ext cx="7120564" cy="4026623"/>
          </a:xfrm>
          <a:prstGeom prst="rect">
            <a:avLst/>
          </a:prstGeom>
          <a:solidFill>
            <a:srgbClr val="3196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8E7FE6E-23F8-A646-811C-D72CDC176A7F}"/>
              </a:ext>
            </a:extLst>
          </p:cNvPr>
          <p:cNvSpPr txBox="1"/>
          <p:nvPr/>
        </p:nvSpPr>
        <p:spPr>
          <a:xfrm>
            <a:off x="4558353" y="1749232"/>
            <a:ext cx="70087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Concessão de vantagem, aumento, reajuste ou adequação de remuneração (exceções: sentença judicial transitada em julgado e reajuste geral)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Criação de cargo, emprego ou função que implique aumento de despesa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Alteração de estrutura de carreira que implique aumento de despesa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Admissão ou a contratação de pessoal;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Realização de concurso público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Montserrat" pitchFamily="2" charset="77"/>
              </a:rPr>
              <a:t>Criação, majoração reajuste ou adequação de auxílios, vantagens, bônus, abonos, verbas de representação ou benefícios de qualquer natureza</a:t>
            </a:r>
          </a:p>
        </p:txBody>
      </p:sp>
    </p:spTree>
    <p:extLst>
      <p:ext uri="{BB962C8B-B14F-4D97-AF65-F5344CB8AC3E}">
        <p14:creationId xmlns:p14="http://schemas.microsoft.com/office/powerpoint/2010/main" val="49764391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" descr="pasted-image">
            <a:extLst>
              <a:ext uri="{FF2B5EF4-FFF2-40B4-BE49-F238E27FC236}">
                <a16:creationId xmlns:a16="http://schemas.microsoft.com/office/drawing/2014/main" id="{5F143ED1-9F71-4411-8360-97F921D242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36" y="6583747"/>
            <a:ext cx="11920964" cy="27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170558E-D010-EA47-BCFB-9A95AFCC25FD}"/>
              </a:ext>
            </a:extLst>
          </p:cNvPr>
          <p:cNvSpPr txBox="1"/>
          <p:nvPr/>
        </p:nvSpPr>
        <p:spPr>
          <a:xfrm>
            <a:off x="-2365513" y="-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9" name="CustomShape 2">
            <a:extLst>
              <a:ext uri="{FF2B5EF4-FFF2-40B4-BE49-F238E27FC236}">
                <a16:creationId xmlns:a16="http://schemas.microsoft.com/office/drawing/2014/main" id="{81AD4A5B-75B2-1E49-BB2E-C2A8F7F7D326}"/>
              </a:ext>
            </a:extLst>
          </p:cNvPr>
          <p:cNvSpPr/>
          <p:nvPr/>
        </p:nvSpPr>
        <p:spPr>
          <a:xfrm>
            <a:off x="395734" y="146879"/>
            <a:ext cx="9785687" cy="11122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4000"/>
              </a:lnSpc>
              <a:defRPr/>
            </a:pPr>
            <a:r>
              <a:rPr lang="pt-BR" sz="3500" b="1" cap="all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Atos que implicam em violação</a:t>
            </a:r>
            <a:endParaRPr lang="en-US" sz="3500" b="1" cap="all" spc="-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cap="all" spc="-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Segoe UI"/>
            </a:endParaRP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20A15038-5F63-0645-9CEA-D9B83A4F6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688312"/>
              </p:ext>
            </p:extLst>
          </p:nvPr>
        </p:nvGraphicFramePr>
        <p:xfrm>
          <a:off x="2167518" y="868753"/>
          <a:ext cx="8128000" cy="55524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653525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381114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Montserrat" pitchFamily="2" charset="77"/>
                        </a:rPr>
                        <a:t>Vedação</a:t>
                      </a:r>
                    </a:p>
                  </a:txBody>
                  <a:tcPr anchor="ctr">
                    <a:solidFill>
                      <a:srgbClr val="3196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Montserrat" pitchFamily="2" charset="77"/>
                        </a:rPr>
                        <a:t>Ato que caracteriza a violação</a:t>
                      </a:r>
                    </a:p>
                  </a:txBody>
                  <a:tcPr anchor="ctr">
                    <a:solidFill>
                      <a:srgbClr val="3196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88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Montserrat" pitchFamily="2" charset="77"/>
                        </a:rPr>
                        <a:t>Concessão de vantagem, aumento, reajuste ou adequação de remuneração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kern="1200" dirty="0" err="1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Publicação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de ato normativo </a:t>
                      </a:r>
                      <a:r>
                        <a:rPr lang="pt-BR" sz="1600" kern="1200" dirty="0" err="1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específico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(o ato capaz de criar ou modificar direitos por si </a:t>
                      </a:r>
                      <a:r>
                        <a:rPr lang="pt-BR" sz="1600" kern="1200" dirty="0" err="1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so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́) </a:t>
                      </a:r>
                      <a:endParaRPr lang="pt-BR" sz="1600" dirty="0">
                        <a:effectLst/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6725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Montserrat" pitchFamily="2" charset="77"/>
                        </a:rPr>
                        <a:t>Criação de cargo, emprego ou função que implique aumento de despesa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kern="1200" dirty="0" err="1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Publicação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de ato normativo </a:t>
                      </a:r>
                      <a:r>
                        <a:rPr lang="pt-BR" sz="1600" kern="1200" dirty="0" err="1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específico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(o ato capaz de criar ou modificar direitos por si </a:t>
                      </a:r>
                      <a:r>
                        <a:rPr lang="pt-BR" sz="1600" kern="1200" dirty="0" err="1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so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́)</a:t>
                      </a:r>
                      <a:endParaRPr lang="pt-BR" sz="1600" dirty="0">
                        <a:effectLst/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7608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Montserrat" pitchFamily="2" charset="77"/>
                        </a:rPr>
                        <a:t>Alteração de estrutura de carreira que implique aumento de despesa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kern="1200" dirty="0" err="1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Publicação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de ato normativo </a:t>
                      </a:r>
                      <a:r>
                        <a:rPr lang="pt-BR" sz="1600" kern="1200" dirty="0" err="1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específico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(o ato capaz de criar ou modificar direitos por si </a:t>
                      </a:r>
                      <a:r>
                        <a:rPr lang="pt-BR" sz="1600" kern="1200" dirty="0" err="1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so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́) </a:t>
                      </a:r>
                      <a:endParaRPr lang="pt-BR" sz="1600" dirty="0">
                        <a:effectLst/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42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Montserrat" pitchFamily="2" charset="77"/>
                        </a:rPr>
                        <a:t>Admissão ou a contratação de pessoal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err="1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Publicação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de ato de </a:t>
                      </a:r>
                      <a:r>
                        <a:rPr lang="pt-BR" sz="1600" kern="1200" dirty="0" err="1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nomeação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de novos servidores ou ato equivalente </a:t>
                      </a:r>
                      <a:endParaRPr lang="pt-BR" sz="1600" dirty="0">
                        <a:effectLst/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8990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Montserrat" pitchFamily="2" charset="77"/>
                        </a:rPr>
                        <a:t>Realização de concurso público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err="1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Publicação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de ato de </a:t>
                      </a:r>
                      <a:r>
                        <a:rPr lang="pt-BR" sz="1600" kern="1200" dirty="0" err="1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homologação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de concurso </a:t>
                      </a:r>
                      <a:r>
                        <a:rPr lang="pt-BR" sz="1600" kern="1200" dirty="0" err="1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público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ou ato equivalente</a:t>
                      </a:r>
                      <a:endParaRPr lang="pt-BR" sz="1600" dirty="0">
                        <a:effectLst/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117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Montserrat" pitchFamily="2" charset="77"/>
                        </a:rPr>
                        <a:t>Criação, majoração reajuste ou adequação de auxílios, vantagens, bônus, abonos, verbas de representação ou benefícios de qualquer natureza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kern="1200" dirty="0" err="1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Publicação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de ato normativo </a:t>
                      </a:r>
                      <a:r>
                        <a:rPr lang="pt-BR" sz="1600" kern="1200" dirty="0" err="1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específico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 (o ato capaz de criar </a:t>
                      </a:r>
                      <a:endParaRPr lang="pt-BR" sz="1600" dirty="0">
                        <a:effectLst/>
                        <a:latin typeface="Montserrat" pitchFamily="2" charset="77"/>
                      </a:endParaRPr>
                    </a:p>
                    <a:p>
                      <a:pPr algn="ctr"/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ou modificar direitos por si </a:t>
                      </a:r>
                      <a:r>
                        <a:rPr lang="pt-BR" sz="1600" kern="1200" dirty="0" err="1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so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́)</a:t>
                      </a:r>
                      <a:endParaRPr lang="pt-BR" sz="1600" dirty="0">
                        <a:effectLst/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920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13007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pasted-image">
            <a:extLst>
              <a:ext uri="{FF2B5EF4-FFF2-40B4-BE49-F238E27FC236}">
                <a16:creationId xmlns:a16="http://schemas.microsoft.com/office/drawing/2014/main" id="{8276CA34-8514-46D1-A0F7-A94D093969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36" y="6583747"/>
            <a:ext cx="11920964" cy="27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" name="Espaço Reservado para Número de Slide 1">
            <a:extLst>
              <a:ext uri="{FF2B5EF4-FFF2-40B4-BE49-F238E27FC236}">
                <a16:creationId xmlns:a16="http://schemas.microsoft.com/office/drawing/2014/main" id="{6212AACD-49C0-495B-94BE-6BEA69A0FDC0}"/>
              </a:ext>
            </a:extLst>
          </p:cNvPr>
          <p:cNvSpPr txBox="1">
            <a:spLocks/>
          </p:cNvSpPr>
          <p:nvPr/>
        </p:nvSpPr>
        <p:spPr>
          <a:xfrm>
            <a:off x="9504555" y="635676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3D0FCE7-AC6C-413E-9D5E-C52BBC363CD6}" type="slidenum">
              <a:rPr lang="pt-BR" sz="1000" smtClean="0"/>
              <a:pPr algn="r"/>
              <a:t>9</a:t>
            </a:fld>
            <a:endParaRPr lang="pt-BR" sz="1000"/>
          </a:p>
        </p:txBody>
      </p:sp>
      <p:sp>
        <p:nvSpPr>
          <p:cNvPr id="11" name="Seta: Dobrada para Cima 10">
            <a:extLst>
              <a:ext uri="{FF2B5EF4-FFF2-40B4-BE49-F238E27FC236}">
                <a16:creationId xmlns:a16="http://schemas.microsoft.com/office/drawing/2014/main" id="{71A0E793-E38B-4B13-BF0D-0B62EBAFFC8F}"/>
              </a:ext>
            </a:extLst>
          </p:cNvPr>
          <p:cNvSpPr/>
          <p:nvPr/>
        </p:nvSpPr>
        <p:spPr>
          <a:xfrm rot="5400000">
            <a:off x="656624" y="1917989"/>
            <a:ext cx="776900" cy="88447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108C65C2-A889-4EA0-B455-AFF92A04CEE9}"/>
              </a:ext>
            </a:extLst>
          </p:cNvPr>
          <p:cNvSpPr/>
          <p:nvPr/>
        </p:nvSpPr>
        <p:spPr>
          <a:xfrm>
            <a:off x="450792" y="1056779"/>
            <a:ext cx="1654845" cy="915447"/>
          </a:xfrm>
          <a:custGeom>
            <a:avLst/>
            <a:gdLst>
              <a:gd name="connsiteX0" fmla="*/ 0 w 1307843"/>
              <a:gd name="connsiteY0" fmla="*/ 152605 h 915447"/>
              <a:gd name="connsiteX1" fmla="*/ 152605 w 1307843"/>
              <a:gd name="connsiteY1" fmla="*/ 0 h 915447"/>
              <a:gd name="connsiteX2" fmla="*/ 1155238 w 1307843"/>
              <a:gd name="connsiteY2" fmla="*/ 0 h 915447"/>
              <a:gd name="connsiteX3" fmla="*/ 1307843 w 1307843"/>
              <a:gd name="connsiteY3" fmla="*/ 152605 h 915447"/>
              <a:gd name="connsiteX4" fmla="*/ 1307843 w 1307843"/>
              <a:gd name="connsiteY4" fmla="*/ 762842 h 915447"/>
              <a:gd name="connsiteX5" fmla="*/ 1155238 w 1307843"/>
              <a:gd name="connsiteY5" fmla="*/ 915447 h 915447"/>
              <a:gd name="connsiteX6" fmla="*/ 152605 w 1307843"/>
              <a:gd name="connsiteY6" fmla="*/ 915447 h 915447"/>
              <a:gd name="connsiteX7" fmla="*/ 0 w 1307843"/>
              <a:gd name="connsiteY7" fmla="*/ 762842 h 915447"/>
              <a:gd name="connsiteX8" fmla="*/ 0 w 1307843"/>
              <a:gd name="connsiteY8" fmla="*/ 152605 h 915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7843" h="915447">
                <a:moveTo>
                  <a:pt x="0" y="152605"/>
                </a:moveTo>
                <a:cubicBezTo>
                  <a:pt x="0" y="68324"/>
                  <a:pt x="68324" y="0"/>
                  <a:pt x="152605" y="0"/>
                </a:cubicBezTo>
                <a:lnTo>
                  <a:pt x="1155238" y="0"/>
                </a:lnTo>
                <a:cubicBezTo>
                  <a:pt x="1239519" y="0"/>
                  <a:pt x="1307843" y="68324"/>
                  <a:pt x="1307843" y="152605"/>
                </a:cubicBezTo>
                <a:lnTo>
                  <a:pt x="1307843" y="762842"/>
                </a:lnTo>
                <a:cubicBezTo>
                  <a:pt x="1307843" y="847123"/>
                  <a:pt x="1239519" y="915447"/>
                  <a:pt x="1155238" y="915447"/>
                </a:cubicBezTo>
                <a:lnTo>
                  <a:pt x="152605" y="915447"/>
                </a:lnTo>
                <a:cubicBezTo>
                  <a:pt x="68324" y="915447"/>
                  <a:pt x="0" y="847123"/>
                  <a:pt x="0" y="762842"/>
                </a:cubicBezTo>
                <a:lnTo>
                  <a:pt x="0" y="152605"/>
                </a:lnTo>
                <a:close/>
              </a:path>
            </a:pathLst>
          </a:custGeom>
          <a:solidFill>
            <a:srgbClr val="31967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226" tIns="94226" rIns="94226" bIns="94226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>
                <a:latin typeface="Segoe UI" panose="020B0502040204020203" pitchFamily="34" charset="0"/>
                <a:cs typeface="Segoe UI" panose="020B0502040204020203" pitchFamily="34" charset="0"/>
              </a:rPr>
              <a:t>Protocolo Pedido de Adesão (Estado)</a:t>
            </a:r>
          </a:p>
        </p:txBody>
      </p:sp>
      <p:sp>
        <p:nvSpPr>
          <p:cNvPr id="14" name="Seta: Dobrada para Cima 13">
            <a:extLst>
              <a:ext uri="{FF2B5EF4-FFF2-40B4-BE49-F238E27FC236}">
                <a16:creationId xmlns:a16="http://schemas.microsoft.com/office/drawing/2014/main" id="{08A9E109-8899-4B03-9B21-48A95E83E73A}"/>
              </a:ext>
            </a:extLst>
          </p:cNvPr>
          <p:cNvSpPr/>
          <p:nvPr/>
        </p:nvSpPr>
        <p:spPr>
          <a:xfrm rot="5400000">
            <a:off x="1740965" y="2946339"/>
            <a:ext cx="776900" cy="88447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orma Livre: Forma 14">
            <a:extLst>
              <a:ext uri="{FF2B5EF4-FFF2-40B4-BE49-F238E27FC236}">
                <a16:creationId xmlns:a16="http://schemas.microsoft.com/office/drawing/2014/main" id="{619995E9-B6EE-4162-8ED1-CC2F9738A312}"/>
              </a:ext>
            </a:extLst>
          </p:cNvPr>
          <p:cNvSpPr/>
          <p:nvPr/>
        </p:nvSpPr>
        <p:spPr>
          <a:xfrm>
            <a:off x="1535133" y="2085129"/>
            <a:ext cx="1654845" cy="915447"/>
          </a:xfrm>
          <a:custGeom>
            <a:avLst/>
            <a:gdLst>
              <a:gd name="connsiteX0" fmla="*/ 0 w 1307843"/>
              <a:gd name="connsiteY0" fmla="*/ 152605 h 915447"/>
              <a:gd name="connsiteX1" fmla="*/ 152605 w 1307843"/>
              <a:gd name="connsiteY1" fmla="*/ 0 h 915447"/>
              <a:gd name="connsiteX2" fmla="*/ 1155238 w 1307843"/>
              <a:gd name="connsiteY2" fmla="*/ 0 h 915447"/>
              <a:gd name="connsiteX3" fmla="*/ 1307843 w 1307843"/>
              <a:gd name="connsiteY3" fmla="*/ 152605 h 915447"/>
              <a:gd name="connsiteX4" fmla="*/ 1307843 w 1307843"/>
              <a:gd name="connsiteY4" fmla="*/ 762842 h 915447"/>
              <a:gd name="connsiteX5" fmla="*/ 1155238 w 1307843"/>
              <a:gd name="connsiteY5" fmla="*/ 915447 h 915447"/>
              <a:gd name="connsiteX6" fmla="*/ 152605 w 1307843"/>
              <a:gd name="connsiteY6" fmla="*/ 915447 h 915447"/>
              <a:gd name="connsiteX7" fmla="*/ 0 w 1307843"/>
              <a:gd name="connsiteY7" fmla="*/ 762842 h 915447"/>
              <a:gd name="connsiteX8" fmla="*/ 0 w 1307843"/>
              <a:gd name="connsiteY8" fmla="*/ 152605 h 915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7843" h="915447">
                <a:moveTo>
                  <a:pt x="0" y="152605"/>
                </a:moveTo>
                <a:cubicBezTo>
                  <a:pt x="0" y="68324"/>
                  <a:pt x="68324" y="0"/>
                  <a:pt x="152605" y="0"/>
                </a:cubicBezTo>
                <a:lnTo>
                  <a:pt x="1155238" y="0"/>
                </a:lnTo>
                <a:cubicBezTo>
                  <a:pt x="1239519" y="0"/>
                  <a:pt x="1307843" y="68324"/>
                  <a:pt x="1307843" y="152605"/>
                </a:cubicBezTo>
                <a:lnTo>
                  <a:pt x="1307843" y="762842"/>
                </a:lnTo>
                <a:cubicBezTo>
                  <a:pt x="1307843" y="847123"/>
                  <a:pt x="1239519" y="915447"/>
                  <a:pt x="1155238" y="915447"/>
                </a:cubicBezTo>
                <a:lnTo>
                  <a:pt x="152605" y="915447"/>
                </a:lnTo>
                <a:cubicBezTo>
                  <a:pt x="68324" y="915447"/>
                  <a:pt x="0" y="847123"/>
                  <a:pt x="0" y="762842"/>
                </a:cubicBezTo>
                <a:lnTo>
                  <a:pt x="0" y="152605"/>
                </a:lnTo>
                <a:close/>
              </a:path>
            </a:pathLst>
          </a:custGeom>
          <a:solidFill>
            <a:srgbClr val="31967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226" tIns="94226" rIns="94226" bIns="94226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>
                <a:latin typeface="Segoe UI" panose="020B0502040204020203" pitchFamily="34" charset="0"/>
                <a:cs typeface="Segoe UI" panose="020B0502040204020203" pitchFamily="34" charset="0"/>
              </a:rPr>
              <a:t>Aprovação do Pedido de Adesão (ME)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AF71E81F-6F10-4740-99C6-97D0B1CA3DEE}"/>
              </a:ext>
            </a:extLst>
          </p:cNvPr>
          <p:cNvSpPr/>
          <p:nvPr/>
        </p:nvSpPr>
        <p:spPr>
          <a:xfrm>
            <a:off x="2842977" y="2172438"/>
            <a:ext cx="951200" cy="73990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Seta: Dobrada para Cima 17">
            <a:extLst>
              <a:ext uri="{FF2B5EF4-FFF2-40B4-BE49-F238E27FC236}">
                <a16:creationId xmlns:a16="http://schemas.microsoft.com/office/drawing/2014/main" id="{230E18E6-7F57-4534-81B2-D248E7887FBE}"/>
              </a:ext>
            </a:extLst>
          </p:cNvPr>
          <p:cNvSpPr/>
          <p:nvPr/>
        </p:nvSpPr>
        <p:spPr>
          <a:xfrm rot="5400000">
            <a:off x="2825306" y="3974689"/>
            <a:ext cx="776900" cy="88447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orma Livre: Forma 20">
            <a:extLst>
              <a:ext uri="{FF2B5EF4-FFF2-40B4-BE49-F238E27FC236}">
                <a16:creationId xmlns:a16="http://schemas.microsoft.com/office/drawing/2014/main" id="{1F69B68F-875C-4662-AEEE-B9C83918057F}"/>
              </a:ext>
            </a:extLst>
          </p:cNvPr>
          <p:cNvSpPr/>
          <p:nvPr/>
        </p:nvSpPr>
        <p:spPr>
          <a:xfrm>
            <a:off x="2619474" y="3113480"/>
            <a:ext cx="1793135" cy="915447"/>
          </a:xfrm>
          <a:custGeom>
            <a:avLst/>
            <a:gdLst>
              <a:gd name="connsiteX0" fmla="*/ 0 w 1307843"/>
              <a:gd name="connsiteY0" fmla="*/ 152605 h 915447"/>
              <a:gd name="connsiteX1" fmla="*/ 152605 w 1307843"/>
              <a:gd name="connsiteY1" fmla="*/ 0 h 915447"/>
              <a:gd name="connsiteX2" fmla="*/ 1155238 w 1307843"/>
              <a:gd name="connsiteY2" fmla="*/ 0 h 915447"/>
              <a:gd name="connsiteX3" fmla="*/ 1307843 w 1307843"/>
              <a:gd name="connsiteY3" fmla="*/ 152605 h 915447"/>
              <a:gd name="connsiteX4" fmla="*/ 1307843 w 1307843"/>
              <a:gd name="connsiteY4" fmla="*/ 762842 h 915447"/>
              <a:gd name="connsiteX5" fmla="*/ 1155238 w 1307843"/>
              <a:gd name="connsiteY5" fmla="*/ 915447 h 915447"/>
              <a:gd name="connsiteX6" fmla="*/ 152605 w 1307843"/>
              <a:gd name="connsiteY6" fmla="*/ 915447 h 915447"/>
              <a:gd name="connsiteX7" fmla="*/ 0 w 1307843"/>
              <a:gd name="connsiteY7" fmla="*/ 762842 h 915447"/>
              <a:gd name="connsiteX8" fmla="*/ 0 w 1307843"/>
              <a:gd name="connsiteY8" fmla="*/ 152605 h 915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7843" h="915447">
                <a:moveTo>
                  <a:pt x="0" y="152605"/>
                </a:moveTo>
                <a:cubicBezTo>
                  <a:pt x="0" y="68324"/>
                  <a:pt x="68324" y="0"/>
                  <a:pt x="152605" y="0"/>
                </a:cubicBezTo>
                <a:lnTo>
                  <a:pt x="1155238" y="0"/>
                </a:lnTo>
                <a:cubicBezTo>
                  <a:pt x="1239519" y="0"/>
                  <a:pt x="1307843" y="68324"/>
                  <a:pt x="1307843" y="152605"/>
                </a:cubicBezTo>
                <a:lnTo>
                  <a:pt x="1307843" y="762842"/>
                </a:lnTo>
                <a:cubicBezTo>
                  <a:pt x="1307843" y="847123"/>
                  <a:pt x="1239519" y="915447"/>
                  <a:pt x="1155238" y="915447"/>
                </a:cubicBezTo>
                <a:lnTo>
                  <a:pt x="152605" y="915447"/>
                </a:lnTo>
                <a:cubicBezTo>
                  <a:pt x="68324" y="915447"/>
                  <a:pt x="0" y="847123"/>
                  <a:pt x="0" y="762842"/>
                </a:cubicBezTo>
                <a:lnTo>
                  <a:pt x="0" y="152605"/>
                </a:lnTo>
                <a:close/>
              </a:path>
            </a:pathLst>
          </a:custGeom>
          <a:solidFill>
            <a:srgbClr val="31967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226" tIns="94226" rIns="94226" bIns="94226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>
                <a:latin typeface="Segoe UI" panose="020B0502040204020203" pitchFamily="34" charset="0"/>
                <a:cs typeface="Segoe UI" panose="020B0502040204020203" pitchFamily="34" charset="0"/>
              </a:rPr>
              <a:t>Protocolo Plano de Recuperação e Comprovação das Leis (Estado)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78FFC9D8-9AD9-4CEA-978C-9FF4B1390F6B}"/>
              </a:ext>
            </a:extLst>
          </p:cNvPr>
          <p:cNvSpPr/>
          <p:nvPr/>
        </p:nvSpPr>
        <p:spPr>
          <a:xfrm>
            <a:off x="3927318" y="3200788"/>
            <a:ext cx="951200" cy="73990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Seta: Dobrada para Cima 22">
            <a:extLst>
              <a:ext uri="{FF2B5EF4-FFF2-40B4-BE49-F238E27FC236}">
                <a16:creationId xmlns:a16="http://schemas.microsoft.com/office/drawing/2014/main" id="{EC42840F-1F93-495D-BC13-8672DD490119}"/>
              </a:ext>
            </a:extLst>
          </p:cNvPr>
          <p:cNvSpPr/>
          <p:nvPr/>
        </p:nvSpPr>
        <p:spPr>
          <a:xfrm rot="5400000">
            <a:off x="3909647" y="5003040"/>
            <a:ext cx="776900" cy="88447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Forma Livre: Forma 23">
            <a:extLst>
              <a:ext uri="{FF2B5EF4-FFF2-40B4-BE49-F238E27FC236}">
                <a16:creationId xmlns:a16="http://schemas.microsoft.com/office/drawing/2014/main" id="{52EA3357-8730-4F03-AA50-EE4F9882C6C7}"/>
              </a:ext>
            </a:extLst>
          </p:cNvPr>
          <p:cNvSpPr/>
          <p:nvPr/>
        </p:nvSpPr>
        <p:spPr>
          <a:xfrm>
            <a:off x="3703815" y="4141830"/>
            <a:ext cx="1654845" cy="915447"/>
          </a:xfrm>
          <a:custGeom>
            <a:avLst/>
            <a:gdLst>
              <a:gd name="connsiteX0" fmla="*/ 0 w 1307843"/>
              <a:gd name="connsiteY0" fmla="*/ 152605 h 915447"/>
              <a:gd name="connsiteX1" fmla="*/ 152605 w 1307843"/>
              <a:gd name="connsiteY1" fmla="*/ 0 h 915447"/>
              <a:gd name="connsiteX2" fmla="*/ 1155238 w 1307843"/>
              <a:gd name="connsiteY2" fmla="*/ 0 h 915447"/>
              <a:gd name="connsiteX3" fmla="*/ 1307843 w 1307843"/>
              <a:gd name="connsiteY3" fmla="*/ 152605 h 915447"/>
              <a:gd name="connsiteX4" fmla="*/ 1307843 w 1307843"/>
              <a:gd name="connsiteY4" fmla="*/ 762842 h 915447"/>
              <a:gd name="connsiteX5" fmla="*/ 1155238 w 1307843"/>
              <a:gd name="connsiteY5" fmla="*/ 915447 h 915447"/>
              <a:gd name="connsiteX6" fmla="*/ 152605 w 1307843"/>
              <a:gd name="connsiteY6" fmla="*/ 915447 h 915447"/>
              <a:gd name="connsiteX7" fmla="*/ 0 w 1307843"/>
              <a:gd name="connsiteY7" fmla="*/ 762842 h 915447"/>
              <a:gd name="connsiteX8" fmla="*/ 0 w 1307843"/>
              <a:gd name="connsiteY8" fmla="*/ 152605 h 915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7843" h="915447">
                <a:moveTo>
                  <a:pt x="0" y="152605"/>
                </a:moveTo>
                <a:cubicBezTo>
                  <a:pt x="0" y="68324"/>
                  <a:pt x="68324" y="0"/>
                  <a:pt x="152605" y="0"/>
                </a:cubicBezTo>
                <a:lnTo>
                  <a:pt x="1155238" y="0"/>
                </a:lnTo>
                <a:cubicBezTo>
                  <a:pt x="1239519" y="0"/>
                  <a:pt x="1307843" y="68324"/>
                  <a:pt x="1307843" y="152605"/>
                </a:cubicBezTo>
                <a:lnTo>
                  <a:pt x="1307843" y="762842"/>
                </a:lnTo>
                <a:cubicBezTo>
                  <a:pt x="1307843" y="847123"/>
                  <a:pt x="1239519" y="915447"/>
                  <a:pt x="1155238" y="915447"/>
                </a:cubicBezTo>
                <a:lnTo>
                  <a:pt x="152605" y="915447"/>
                </a:lnTo>
                <a:cubicBezTo>
                  <a:pt x="68324" y="915447"/>
                  <a:pt x="0" y="847123"/>
                  <a:pt x="0" y="762842"/>
                </a:cubicBezTo>
                <a:lnTo>
                  <a:pt x="0" y="152605"/>
                </a:lnTo>
                <a:close/>
              </a:path>
            </a:pathLst>
          </a:custGeom>
          <a:solidFill>
            <a:srgbClr val="31967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226" tIns="94226" rIns="94226" bIns="94226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>
                <a:latin typeface="Segoe UI" panose="020B0502040204020203" pitchFamily="34" charset="0"/>
                <a:cs typeface="Segoe UI" panose="020B0502040204020203" pitchFamily="34" charset="0"/>
              </a:rPr>
              <a:t>Manifestação Favorável (ME)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8FC3A1E2-3960-46EB-85D5-67D031CBBC38}"/>
              </a:ext>
            </a:extLst>
          </p:cNvPr>
          <p:cNvSpPr/>
          <p:nvPr/>
        </p:nvSpPr>
        <p:spPr>
          <a:xfrm>
            <a:off x="5011659" y="4229138"/>
            <a:ext cx="951200" cy="73990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Forma Livre: Forma 25">
            <a:extLst>
              <a:ext uri="{FF2B5EF4-FFF2-40B4-BE49-F238E27FC236}">
                <a16:creationId xmlns:a16="http://schemas.microsoft.com/office/drawing/2014/main" id="{2C6BFC0F-D67A-469E-A41E-1F7A841A92E9}"/>
              </a:ext>
            </a:extLst>
          </p:cNvPr>
          <p:cNvSpPr/>
          <p:nvPr/>
        </p:nvSpPr>
        <p:spPr>
          <a:xfrm>
            <a:off x="4788157" y="5170180"/>
            <a:ext cx="1654845" cy="915447"/>
          </a:xfrm>
          <a:custGeom>
            <a:avLst/>
            <a:gdLst>
              <a:gd name="connsiteX0" fmla="*/ 0 w 1307843"/>
              <a:gd name="connsiteY0" fmla="*/ 152605 h 915447"/>
              <a:gd name="connsiteX1" fmla="*/ 152605 w 1307843"/>
              <a:gd name="connsiteY1" fmla="*/ 0 h 915447"/>
              <a:gd name="connsiteX2" fmla="*/ 1155238 w 1307843"/>
              <a:gd name="connsiteY2" fmla="*/ 0 h 915447"/>
              <a:gd name="connsiteX3" fmla="*/ 1307843 w 1307843"/>
              <a:gd name="connsiteY3" fmla="*/ 152605 h 915447"/>
              <a:gd name="connsiteX4" fmla="*/ 1307843 w 1307843"/>
              <a:gd name="connsiteY4" fmla="*/ 762842 h 915447"/>
              <a:gd name="connsiteX5" fmla="*/ 1155238 w 1307843"/>
              <a:gd name="connsiteY5" fmla="*/ 915447 h 915447"/>
              <a:gd name="connsiteX6" fmla="*/ 152605 w 1307843"/>
              <a:gd name="connsiteY6" fmla="*/ 915447 h 915447"/>
              <a:gd name="connsiteX7" fmla="*/ 0 w 1307843"/>
              <a:gd name="connsiteY7" fmla="*/ 762842 h 915447"/>
              <a:gd name="connsiteX8" fmla="*/ 0 w 1307843"/>
              <a:gd name="connsiteY8" fmla="*/ 152605 h 915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7843" h="915447">
                <a:moveTo>
                  <a:pt x="0" y="152605"/>
                </a:moveTo>
                <a:cubicBezTo>
                  <a:pt x="0" y="68324"/>
                  <a:pt x="68324" y="0"/>
                  <a:pt x="152605" y="0"/>
                </a:cubicBezTo>
                <a:lnTo>
                  <a:pt x="1155238" y="0"/>
                </a:lnTo>
                <a:cubicBezTo>
                  <a:pt x="1239519" y="0"/>
                  <a:pt x="1307843" y="68324"/>
                  <a:pt x="1307843" y="152605"/>
                </a:cubicBezTo>
                <a:lnTo>
                  <a:pt x="1307843" y="762842"/>
                </a:lnTo>
                <a:cubicBezTo>
                  <a:pt x="1307843" y="847123"/>
                  <a:pt x="1239519" y="915447"/>
                  <a:pt x="1155238" y="915447"/>
                </a:cubicBezTo>
                <a:lnTo>
                  <a:pt x="152605" y="915447"/>
                </a:lnTo>
                <a:cubicBezTo>
                  <a:pt x="68324" y="915447"/>
                  <a:pt x="0" y="847123"/>
                  <a:pt x="0" y="762842"/>
                </a:cubicBezTo>
                <a:lnTo>
                  <a:pt x="0" y="152605"/>
                </a:lnTo>
                <a:close/>
              </a:path>
            </a:pathLst>
          </a:custGeom>
          <a:solidFill>
            <a:srgbClr val="31967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226" tIns="94226" rIns="94226" bIns="94226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>
                <a:latin typeface="Segoe UI" panose="020B0502040204020203" pitchFamily="34" charset="0"/>
                <a:cs typeface="Segoe UI" panose="020B0502040204020203" pitchFamily="34" charset="0"/>
              </a:rPr>
              <a:t>Homologação e Início do RRF</a:t>
            </a:r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2073760F-53F4-4367-8D06-4CC810AF3FBD}"/>
              </a:ext>
            </a:extLst>
          </p:cNvPr>
          <p:cNvSpPr/>
          <p:nvPr/>
        </p:nvSpPr>
        <p:spPr>
          <a:xfrm>
            <a:off x="1124126" y="861745"/>
            <a:ext cx="218114" cy="27915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2D4D9750-8504-47BC-AED7-F9EA926666E4}"/>
              </a:ext>
            </a:extLst>
          </p:cNvPr>
          <p:cNvSpPr/>
          <p:nvPr/>
        </p:nvSpPr>
        <p:spPr>
          <a:xfrm>
            <a:off x="2257682" y="1885100"/>
            <a:ext cx="218114" cy="27915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423734E6-8997-4A23-AC76-29DB36083946}"/>
              </a:ext>
            </a:extLst>
          </p:cNvPr>
          <p:cNvSpPr/>
          <p:nvPr/>
        </p:nvSpPr>
        <p:spPr>
          <a:xfrm>
            <a:off x="3425722" y="2860073"/>
            <a:ext cx="218114" cy="27915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4B034706-0AEC-4845-BABC-E6891FD68C89}"/>
              </a:ext>
            </a:extLst>
          </p:cNvPr>
          <p:cNvSpPr/>
          <p:nvPr/>
        </p:nvSpPr>
        <p:spPr>
          <a:xfrm>
            <a:off x="4422180" y="4000663"/>
            <a:ext cx="218114" cy="27915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C98C83C4-24D8-45AA-AD6E-649173593529}"/>
              </a:ext>
            </a:extLst>
          </p:cNvPr>
          <p:cNvSpPr/>
          <p:nvPr/>
        </p:nvSpPr>
        <p:spPr>
          <a:xfrm>
            <a:off x="5506522" y="5095963"/>
            <a:ext cx="218114" cy="27915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37" name="CaixaDeTexto 3">
            <a:extLst>
              <a:ext uri="{FF2B5EF4-FFF2-40B4-BE49-F238E27FC236}">
                <a16:creationId xmlns:a16="http://schemas.microsoft.com/office/drawing/2014/main" id="{1B35AB61-74FA-4F22-BB22-D4FD298136A3}"/>
              </a:ext>
            </a:extLst>
          </p:cNvPr>
          <p:cNvSpPr txBox="1"/>
          <p:nvPr/>
        </p:nvSpPr>
        <p:spPr>
          <a:xfrm>
            <a:off x="138148" y="5196"/>
            <a:ext cx="958532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400" b="1">
                <a:solidFill>
                  <a:schemeClr val="bg1"/>
                </a:solidFill>
                <a:latin typeface="Montserrat" panose="000005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FLUXO ADESÃO E HOMOLOGAÇÃO</a:t>
            </a:r>
            <a:endParaRPr lang="pt-BR" sz="3400">
              <a:solidFill>
                <a:schemeClr val="bg1"/>
              </a:solidFill>
              <a:latin typeface="Montserrat" panose="00000500000000000000" pitchFamily="2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BAF33E-EFAA-483C-9BA7-2BC5B7228F90}"/>
              </a:ext>
            </a:extLst>
          </p:cNvPr>
          <p:cNvSpPr txBox="1"/>
          <p:nvPr/>
        </p:nvSpPr>
        <p:spPr>
          <a:xfrm>
            <a:off x="6565605" y="5343628"/>
            <a:ext cx="2153093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Expectativa</a:t>
            </a:r>
            <a:r>
              <a:rPr lang="en-US" b="1" dirty="0">
                <a:solidFill>
                  <a:schemeClr val="bg1"/>
                </a:solidFill>
              </a:rPr>
              <a:t> = </a:t>
            </a:r>
            <a:r>
              <a:rPr lang="en-US" b="1" dirty="0" err="1">
                <a:solidFill>
                  <a:schemeClr val="bg1"/>
                </a:solidFill>
              </a:rPr>
              <a:t>maio</a:t>
            </a:r>
            <a:r>
              <a:rPr lang="en-US" b="1" dirty="0">
                <a:solidFill>
                  <a:schemeClr val="bg1"/>
                </a:solidFill>
              </a:rPr>
              <a:t> de 2022</a:t>
            </a:r>
          </a:p>
        </p:txBody>
      </p:sp>
      <p:sp>
        <p:nvSpPr>
          <p:cNvPr id="31" name="TextBox 2">
            <a:extLst>
              <a:ext uri="{FF2B5EF4-FFF2-40B4-BE49-F238E27FC236}">
                <a16:creationId xmlns:a16="http://schemas.microsoft.com/office/drawing/2014/main" id="{13D6D992-7F38-3A47-924C-84497C87380D}"/>
              </a:ext>
            </a:extLst>
          </p:cNvPr>
          <p:cNvSpPr txBox="1"/>
          <p:nvPr/>
        </p:nvSpPr>
        <p:spPr>
          <a:xfrm>
            <a:off x="8841301" y="5027738"/>
            <a:ext cx="2153093" cy="1200329"/>
          </a:xfrm>
          <a:prstGeom prst="rect">
            <a:avLst/>
          </a:prstGeom>
          <a:solidFill>
            <a:srgbClr val="31967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Novos</a:t>
            </a:r>
            <a:r>
              <a:rPr lang="en-US" b="1" dirty="0">
                <a:solidFill>
                  <a:schemeClr val="bg1"/>
                </a:solidFill>
              </a:rPr>
              <a:t> ins	</a:t>
            </a:r>
            <a:r>
              <a:rPr lang="en-US" b="1" dirty="0" err="1">
                <a:solidFill>
                  <a:schemeClr val="bg1"/>
                </a:solidFill>
              </a:rPr>
              <a:t>trumentos</a:t>
            </a:r>
            <a:r>
              <a:rPr lang="en-US" b="1" dirty="0">
                <a:solidFill>
                  <a:schemeClr val="bg1"/>
                </a:solidFill>
              </a:rPr>
              <a:t> para </a:t>
            </a:r>
            <a:r>
              <a:rPr lang="en-US" b="1" dirty="0" err="1">
                <a:solidFill>
                  <a:schemeClr val="bg1"/>
                </a:solidFill>
              </a:rPr>
              <a:t>afastar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descumprimento</a:t>
            </a:r>
            <a:r>
              <a:rPr lang="en-US" b="1" dirty="0">
                <a:solidFill>
                  <a:schemeClr val="bg1"/>
                </a:solidFill>
              </a:rPr>
              <a:t> de </a:t>
            </a:r>
            <a:r>
              <a:rPr lang="en-US" b="1" dirty="0" err="1">
                <a:solidFill>
                  <a:schemeClr val="bg1"/>
                </a:solidFill>
              </a:rPr>
              <a:t>vedação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2" name="CustomShape 2">
            <a:extLst>
              <a:ext uri="{FF2B5EF4-FFF2-40B4-BE49-F238E27FC236}">
                <a16:creationId xmlns:a16="http://schemas.microsoft.com/office/drawing/2014/main" id="{0760FD2D-D7F4-024F-994D-03F2B6157F2F}"/>
              </a:ext>
            </a:extLst>
          </p:cNvPr>
          <p:cNvSpPr/>
          <p:nvPr/>
        </p:nvSpPr>
        <p:spPr>
          <a:xfrm>
            <a:off x="395734" y="146879"/>
            <a:ext cx="9785687" cy="11122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4000"/>
              </a:lnSpc>
              <a:defRPr/>
            </a:pPr>
            <a:r>
              <a:rPr lang="pt-BR" sz="3500" b="1" cap="all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Fluxo de adesão e homologação</a:t>
            </a:r>
            <a:endParaRPr lang="en-US" sz="3500" b="1" cap="all" spc="-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cap="all" spc="-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813170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16307</TotalTime>
  <Words>766</Words>
  <Application>Microsoft Macintosh PowerPoint</Application>
  <PresentationFormat>Widescreen</PresentationFormat>
  <Paragraphs>87</Paragraphs>
  <Slides>10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Montserrat</vt:lpstr>
      <vt:lpstr>Segoe UI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Tais Vieira Bonatto</dc:creator>
  <cp:lastModifiedBy>Paolo Mazzoncini Martinez</cp:lastModifiedBy>
  <cp:revision>1243</cp:revision>
  <cp:lastPrinted>2020-08-12T23:46:57Z</cp:lastPrinted>
  <dcterms:created xsi:type="dcterms:W3CDTF">2019-01-25T17:07:40Z</dcterms:created>
  <dcterms:modified xsi:type="dcterms:W3CDTF">2022-02-22T18:45:17Z</dcterms:modified>
</cp:coreProperties>
</file>