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4A349-0474-4A52-A1A6-C3E3E107F374}" v="15" dt="2021-08-25T12:49:31.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B396B-3194-4FBE-A6F7-DC28459C2B78}"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7C998431-725F-4C65-A051-4BD83A64B3EA}">
      <dgm:prSet/>
      <dgm:spPr/>
      <dgm:t>
        <a:bodyPr/>
        <a:lstStyle/>
        <a:p>
          <a:r>
            <a:rPr lang="pt-BR" dirty="0">
              <a:latin typeface="Candara" panose="020E0502030303020204" pitchFamily="34" charset="0"/>
              <a:cs typeface="Aldhabi" panose="020B0604020202020204" pitchFamily="2" charset="-78"/>
            </a:rPr>
            <a:t>O que estamos nos referindo como uma habilidade?</a:t>
          </a:r>
          <a:endParaRPr lang="en-US" dirty="0">
            <a:latin typeface="Candara" panose="020E0502030303020204" pitchFamily="34" charset="0"/>
            <a:cs typeface="Aldhabi" panose="020B0604020202020204" pitchFamily="2" charset="-78"/>
          </a:endParaRPr>
        </a:p>
      </dgm:t>
    </dgm:pt>
    <dgm:pt modelId="{8E1F343A-4C2A-4906-8BEE-4F7457598F22}" type="parTrans" cxnId="{EC3F6EB6-12D7-45B6-8A7D-D80C1C164E19}">
      <dgm:prSet/>
      <dgm:spPr/>
      <dgm:t>
        <a:bodyPr/>
        <a:lstStyle/>
        <a:p>
          <a:endParaRPr lang="en-US">
            <a:latin typeface="Candara" panose="020E0502030303020204" pitchFamily="34" charset="0"/>
            <a:cs typeface="Aldhabi" panose="020B0604020202020204" pitchFamily="2" charset="-78"/>
          </a:endParaRPr>
        </a:p>
      </dgm:t>
    </dgm:pt>
    <dgm:pt modelId="{E026BABA-A046-49F3-8CD5-0FB8AEDC766A}" type="sibTrans" cxnId="{EC3F6EB6-12D7-45B6-8A7D-D80C1C164E19}">
      <dgm:prSet/>
      <dgm:spPr/>
      <dgm:t>
        <a:bodyPr/>
        <a:lstStyle/>
        <a:p>
          <a:endParaRPr lang="en-US">
            <a:latin typeface="Candara" panose="020E0502030303020204" pitchFamily="34" charset="0"/>
            <a:cs typeface="Aldhabi" panose="020B0604020202020204" pitchFamily="2" charset="-78"/>
          </a:endParaRPr>
        </a:p>
      </dgm:t>
    </dgm:pt>
    <dgm:pt modelId="{6CB52AD5-D399-4CE0-8E19-286316577185}">
      <dgm:prSet/>
      <dgm:spPr/>
      <dgm:t>
        <a:bodyPr/>
        <a:lstStyle/>
        <a:p>
          <a:r>
            <a:rPr lang="pt-BR" dirty="0">
              <a:latin typeface="Candara" panose="020E0502030303020204" pitchFamily="34" charset="0"/>
              <a:cs typeface="Aldhabi" panose="020B0604020202020204" pitchFamily="2" charset="-78"/>
            </a:rPr>
            <a:t>Problemas estruturados</a:t>
          </a:r>
        </a:p>
        <a:p>
          <a:r>
            <a:rPr lang="pt-BR" dirty="0">
              <a:latin typeface="Candara" panose="020E0502030303020204" pitchFamily="34" charset="0"/>
              <a:cs typeface="Aldhabi" panose="020B0604020202020204" pitchFamily="2" charset="-78"/>
            </a:rPr>
            <a:t> x</a:t>
          </a:r>
        </a:p>
        <a:p>
          <a:r>
            <a:rPr lang="pt-BR" dirty="0">
              <a:latin typeface="Candara" panose="020E0502030303020204" pitchFamily="34" charset="0"/>
              <a:cs typeface="Aldhabi" panose="020B0604020202020204" pitchFamily="2" charset="-78"/>
            </a:rPr>
            <a:t> não estruturados</a:t>
          </a:r>
          <a:endParaRPr lang="en-US" dirty="0">
            <a:latin typeface="Candara" panose="020E0502030303020204" pitchFamily="34" charset="0"/>
            <a:cs typeface="Aldhabi" panose="020B0604020202020204" pitchFamily="2" charset="-78"/>
          </a:endParaRPr>
        </a:p>
      </dgm:t>
    </dgm:pt>
    <dgm:pt modelId="{24EEFE41-5DD3-4832-8208-371199206730}" type="parTrans" cxnId="{4B6B123D-2465-4B76-B511-1145340CA052}">
      <dgm:prSet/>
      <dgm:spPr/>
      <dgm:t>
        <a:bodyPr/>
        <a:lstStyle/>
        <a:p>
          <a:endParaRPr lang="en-US">
            <a:latin typeface="Candara" panose="020E0502030303020204" pitchFamily="34" charset="0"/>
            <a:cs typeface="Aldhabi" panose="020B0604020202020204" pitchFamily="2" charset="-78"/>
          </a:endParaRPr>
        </a:p>
      </dgm:t>
    </dgm:pt>
    <dgm:pt modelId="{44AA2BA8-D33A-4750-B4C9-8FC3B43E2A8C}" type="sibTrans" cxnId="{4B6B123D-2465-4B76-B511-1145340CA052}">
      <dgm:prSet/>
      <dgm:spPr/>
      <dgm:t>
        <a:bodyPr/>
        <a:lstStyle/>
        <a:p>
          <a:endParaRPr lang="en-US">
            <a:latin typeface="Candara" panose="020E0502030303020204" pitchFamily="34" charset="0"/>
            <a:cs typeface="Aldhabi" panose="020B0604020202020204" pitchFamily="2" charset="-78"/>
          </a:endParaRPr>
        </a:p>
      </dgm:t>
    </dgm:pt>
    <dgm:pt modelId="{B3CD3E01-17A0-4ACF-B5FA-EBD6E205739C}">
      <dgm:prSet/>
      <dgm:spPr/>
      <dgm:t>
        <a:bodyPr/>
        <a:lstStyle/>
        <a:p>
          <a:r>
            <a:rPr lang="pt-BR" dirty="0">
              <a:latin typeface="Candara" panose="020E0502030303020204" pitchFamily="34" charset="0"/>
              <a:cs typeface="Aldhabi" panose="020B0604020202020204" pitchFamily="2" charset="-78"/>
            </a:rPr>
            <a:t>A aquisição de uma habilidade está intrinsicamente ligada à prática</a:t>
          </a:r>
          <a:endParaRPr lang="en-US" dirty="0">
            <a:latin typeface="Candara" panose="020E0502030303020204" pitchFamily="34" charset="0"/>
            <a:cs typeface="Aldhabi" panose="020B0604020202020204" pitchFamily="2" charset="-78"/>
          </a:endParaRPr>
        </a:p>
      </dgm:t>
    </dgm:pt>
    <dgm:pt modelId="{42F0F857-610D-48D5-905C-7AC6CAFEE72C}" type="parTrans" cxnId="{550B586F-A807-4C66-B83A-8289C2371E06}">
      <dgm:prSet/>
      <dgm:spPr/>
      <dgm:t>
        <a:bodyPr/>
        <a:lstStyle/>
        <a:p>
          <a:endParaRPr lang="en-US">
            <a:latin typeface="Candara" panose="020E0502030303020204" pitchFamily="34" charset="0"/>
            <a:cs typeface="Aldhabi" panose="020B0604020202020204" pitchFamily="2" charset="-78"/>
          </a:endParaRPr>
        </a:p>
      </dgm:t>
    </dgm:pt>
    <dgm:pt modelId="{D75A9EEA-A200-4D97-A7D7-914BAE2DFBC6}" type="sibTrans" cxnId="{550B586F-A807-4C66-B83A-8289C2371E06}">
      <dgm:prSet/>
      <dgm:spPr/>
      <dgm:t>
        <a:bodyPr/>
        <a:lstStyle/>
        <a:p>
          <a:endParaRPr lang="en-US">
            <a:latin typeface="Candara" panose="020E0502030303020204" pitchFamily="34" charset="0"/>
            <a:cs typeface="Aldhabi" panose="020B0604020202020204" pitchFamily="2" charset="-78"/>
          </a:endParaRPr>
        </a:p>
      </dgm:t>
    </dgm:pt>
    <dgm:pt modelId="{932ABC95-404F-4886-837A-E36404A8E4FC}">
      <dgm:prSet/>
      <dgm:spPr/>
      <dgm:t>
        <a:bodyPr/>
        <a:lstStyle/>
        <a:p>
          <a:r>
            <a:rPr lang="pt-BR">
              <a:latin typeface="Candara" panose="020E0502030303020204" pitchFamily="34" charset="0"/>
              <a:cs typeface="Aldhabi" panose="020B0604020202020204" pitchFamily="2" charset="-78"/>
            </a:rPr>
            <a:t>O modo humano de aprender</a:t>
          </a:r>
          <a:endParaRPr lang="en-US">
            <a:latin typeface="Candara" panose="020E0502030303020204" pitchFamily="34" charset="0"/>
            <a:cs typeface="Aldhabi" panose="020B0604020202020204" pitchFamily="2" charset="-78"/>
          </a:endParaRPr>
        </a:p>
      </dgm:t>
    </dgm:pt>
    <dgm:pt modelId="{E3C3172A-6C0E-4E2B-B0C1-B4107CB5E3A8}" type="parTrans" cxnId="{58F79DC6-4C80-4FDB-9C41-836D5D5E16CD}">
      <dgm:prSet/>
      <dgm:spPr/>
      <dgm:t>
        <a:bodyPr/>
        <a:lstStyle/>
        <a:p>
          <a:endParaRPr lang="en-US">
            <a:latin typeface="Candara" panose="020E0502030303020204" pitchFamily="34" charset="0"/>
            <a:cs typeface="Aldhabi" panose="020B0604020202020204" pitchFamily="2" charset="-78"/>
          </a:endParaRPr>
        </a:p>
      </dgm:t>
    </dgm:pt>
    <dgm:pt modelId="{BC6B6CEC-C9B9-4765-8E81-8CCABA756DD4}" type="sibTrans" cxnId="{58F79DC6-4C80-4FDB-9C41-836D5D5E16CD}">
      <dgm:prSet/>
      <dgm:spPr/>
      <dgm:t>
        <a:bodyPr/>
        <a:lstStyle/>
        <a:p>
          <a:endParaRPr lang="en-US">
            <a:latin typeface="Candara" panose="020E0502030303020204" pitchFamily="34" charset="0"/>
            <a:cs typeface="Aldhabi" panose="020B0604020202020204" pitchFamily="2" charset="-78"/>
          </a:endParaRPr>
        </a:p>
      </dgm:t>
    </dgm:pt>
    <dgm:pt modelId="{87BD4DF6-A4E8-4690-A73A-F06E2F4B383C}">
      <dgm:prSet/>
      <dgm:spPr/>
      <dgm:t>
        <a:bodyPr/>
        <a:lstStyle/>
        <a:p>
          <a:r>
            <a:rPr lang="pt-BR">
              <a:latin typeface="Candara" panose="020E0502030303020204" pitchFamily="34" charset="0"/>
              <a:cs typeface="Aldhabi" panose="020B0604020202020204" pitchFamily="2" charset="-78"/>
            </a:rPr>
            <a:t>Tentativa e erro</a:t>
          </a:r>
          <a:endParaRPr lang="en-US">
            <a:latin typeface="Candara" panose="020E0502030303020204" pitchFamily="34" charset="0"/>
            <a:cs typeface="Aldhabi" panose="020B0604020202020204" pitchFamily="2" charset="-78"/>
          </a:endParaRPr>
        </a:p>
      </dgm:t>
    </dgm:pt>
    <dgm:pt modelId="{C2AD32BC-A26A-452F-B5D1-0E329645EDFA}" type="parTrans" cxnId="{70242D07-9223-4AE3-9DFA-A3B01B03BFCD}">
      <dgm:prSet/>
      <dgm:spPr/>
      <dgm:t>
        <a:bodyPr/>
        <a:lstStyle/>
        <a:p>
          <a:endParaRPr lang="en-US">
            <a:latin typeface="Candara" panose="020E0502030303020204" pitchFamily="34" charset="0"/>
            <a:cs typeface="Aldhabi" panose="020B0604020202020204" pitchFamily="2" charset="-78"/>
          </a:endParaRPr>
        </a:p>
      </dgm:t>
    </dgm:pt>
    <dgm:pt modelId="{3F3593DA-EEA2-4166-A67B-28AA4DEFBB18}" type="sibTrans" cxnId="{70242D07-9223-4AE3-9DFA-A3B01B03BFCD}">
      <dgm:prSet/>
      <dgm:spPr/>
      <dgm:t>
        <a:bodyPr/>
        <a:lstStyle/>
        <a:p>
          <a:endParaRPr lang="en-US">
            <a:latin typeface="Candara" panose="020E0502030303020204" pitchFamily="34" charset="0"/>
            <a:cs typeface="Aldhabi" panose="020B0604020202020204" pitchFamily="2" charset="-78"/>
          </a:endParaRPr>
        </a:p>
      </dgm:t>
    </dgm:pt>
    <dgm:pt modelId="{5FE63A60-2FEA-4EE7-AA6B-583EAF922B37}">
      <dgm:prSet/>
      <dgm:spPr/>
      <dgm:t>
        <a:bodyPr/>
        <a:lstStyle/>
        <a:p>
          <a:r>
            <a:rPr lang="pt-BR">
              <a:latin typeface="Candara" panose="020E0502030303020204" pitchFamily="34" charset="0"/>
              <a:cs typeface="Aldhabi" panose="020B0604020202020204" pitchFamily="2" charset="-78"/>
            </a:rPr>
            <a:t>Imitando indivíduos proficientes</a:t>
          </a:r>
          <a:endParaRPr lang="en-US">
            <a:latin typeface="Candara" panose="020E0502030303020204" pitchFamily="34" charset="0"/>
            <a:cs typeface="Aldhabi" panose="020B0604020202020204" pitchFamily="2" charset="-78"/>
          </a:endParaRPr>
        </a:p>
      </dgm:t>
    </dgm:pt>
    <dgm:pt modelId="{38AE9241-BA04-4327-9374-889C33E439A3}" type="parTrans" cxnId="{7F561268-2ECB-42EA-BA0D-71CB7ACAC4CB}">
      <dgm:prSet/>
      <dgm:spPr/>
      <dgm:t>
        <a:bodyPr/>
        <a:lstStyle/>
        <a:p>
          <a:endParaRPr lang="en-US">
            <a:latin typeface="Candara" panose="020E0502030303020204" pitchFamily="34" charset="0"/>
            <a:cs typeface="Aldhabi" panose="020B0604020202020204" pitchFamily="2" charset="-78"/>
          </a:endParaRPr>
        </a:p>
      </dgm:t>
    </dgm:pt>
    <dgm:pt modelId="{4744F2DF-56F0-49AD-ACEE-91B4B6322515}" type="sibTrans" cxnId="{7F561268-2ECB-42EA-BA0D-71CB7ACAC4CB}">
      <dgm:prSet/>
      <dgm:spPr/>
      <dgm:t>
        <a:bodyPr/>
        <a:lstStyle/>
        <a:p>
          <a:endParaRPr lang="en-US">
            <a:latin typeface="Candara" panose="020E0502030303020204" pitchFamily="34" charset="0"/>
            <a:cs typeface="Aldhabi" panose="020B0604020202020204" pitchFamily="2" charset="-78"/>
          </a:endParaRPr>
        </a:p>
      </dgm:t>
    </dgm:pt>
    <dgm:pt modelId="{DD28AFA1-36AD-4FFE-81AB-9CD593701CB1}">
      <dgm:prSet/>
      <dgm:spPr/>
      <dgm:t>
        <a:bodyPr/>
        <a:lstStyle/>
        <a:p>
          <a:r>
            <a:rPr lang="pt-BR">
              <a:latin typeface="Candara" panose="020E0502030303020204" pitchFamily="34" charset="0"/>
              <a:cs typeface="Aldhabi" panose="020B0604020202020204" pitchFamily="2" charset="-78"/>
            </a:rPr>
            <a:t>Instruções escritas e verbais</a:t>
          </a:r>
          <a:endParaRPr lang="en-US">
            <a:latin typeface="Candara" panose="020E0502030303020204" pitchFamily="34" charset="0"/>
            <a:cs typeface="Aldhabi" panose="020B0604020202020204" pitchFamily="2" charset="-78"/>
          </a:endParaRPr>
        </a:p>
      </dgm:t>
    </dgm:pt>
    <dgm:pt modelId="{5DDDB565-91A7-4F59-88A3-7AC9281909F9}" type="parTrans" cxnId="{3B870CC7-BDDF-46B4-A03F-0CB0FB45F51C}">
      <dgm:prSet/>
      <dgm:spPr/>
      <dgm:t>
        <a:bodyPr/>
        <a:lstStyle/>
        <a:p>
          <a:endParaRPr lang="en-US">
            <a:latin typeface="Candara" panose="020E0502030303020204" pitchFamily="34" charset="0"/>
            <a:cs typeface="Aldhabi" panose="020B0604020202020204" pitchFamily="2" charset="-78"/>
          </a:endParaRPr>
        </a:p>
      </dgm:t>
    </dgm:pt>
    <dgm:pt modelId="{B21959A8-FB83-413A-8B3C-A8747CAF4975}" type="sibTrans" cxnId="{3B870CC7-BDDF-46B4-A03F-0CB0FB45F51C}">
      <dgm:prSet/>
      <dgm:spPr/>
      <dgm:t>
        <a:bodyPr/>
        <a:lstStyle/>
        <a:p>
          <a:endParaRPr lang="en-US">
            <a:latin typeface="Candara" panose="020E0502030303020204" pitchFamily="34" charset="0"/>
            <a:cs typeface="Aldhabi" panose="020B0604020202020204" pitchFamily="2" charset="-78"/>
          </a:endParaRPr>
        </a:p>
      </dgm:t>
    </dgm:pt>
    <dgm:pt modelId="{8B9F0AF8-FA0F-4FCE-9B5F-9E6706EC9243}" type="pres">
      <dgm:prSet presAssocID="{E61B396B-3194-4FBE-A6F7-DC28459C2B78}" presName="diagram" presStyleCnt="0">
        <dgm:presLayoutVars>
          <dgm:dir/>
          <dgm:resizeHandles val="exact"/>
        </dgm:presLayoutVars>
      </dgm:prSet>
      <dgm:spPr/>
    </dgm:pt>
    <dgm:pt modelId="{0952CE65-023A-43A5-A7B0-182AFBE59205}" type="pres">
      <dgm:prSet presAssocID="{7C998431-725F-4C65-A051-4BD83A64B3EA}" presName="node" presStyleLbl="node1" presStyleIdx="0" presStyleCnt="4">
        <dgm:presLayoutVars>
          <dgm:bulletEnabled val="1"/>
        </dgm:presLayoutVars>
      </dgm:prSet>
      <dgm:spPr/>
    </dgm:pt>
    <dgm:pt modelId="{E7C9B5DB-C188-4196-8B56-2852371C9AEC}" type="pres">
      <dgm:prSet presAssocID="{E026BABA-A046-49F3-8CD5-0FB8AEDC766A}" presName="sibTrans" presStyleCnt="0"/>
      <dgm:spPr/>
    </dgm:pt>
    <dgm:pt modelId="{F70810D1-4858-45E2-A2FB-8255BD39E6F5}" type="pres">
      <dgm:prSet presAssocID="{6CB52AD5-D399-4CE0-8E19-286316577185}" presName="node" presStyleLbl="node1" presStyleIdx="1" presStyleCnt="4">
        <dgm:presLayoutVars>
          <dgm:bulletEnabled val="1"/>
        </dgm:presLayoutVars>
      </dgm:prSet>
      <dgm:spPr/>
    </dgm:pt>
    <dgm:pt modelId="{048E7E6A-01ED-45F6-8AA8-5638A6D681DD}" type="pres">
      <dgm:prSet presAssocID="{44AA2BA8-D33A-4750-B4C9-8FC3B43E2A8C}" presName="sibTrans" presStyleCnt="0"/>
      <dgm:spPr/>
    </dgm:pt>
    <dgm:pt modelId="{6A716B89-A510-42F5-997C-1CD56DF08CC2}" type="pres">
      <dgm:prSet presAssocID="{B3CD3E01-17A0-4ACF-B5FA-EBD6E205739C}" presName="node" presStyleLbl="node1" presStyleIdx="2" presStyleCnt="4">
        <dgm:presLayoutVars>
          <dgm:bulletEnabled val="1"/>
        </dgm:presLayoutVars>
      </dgm:prSet>
      <dgm:spPr/>
    </dgm:pt>
    <dgm:pt modelId="{86845EE9-23E5-4474-9B8D-8B54BC0D2037}" type="pres">
      <dgm:prSet presAssocID="{D75A9EEA-A200-4D97-A7D7-914BAE2DFBC6}" presName="sibTrans" presStyleCnt="0"/>
      <dgm:spPr/>
    </dgm:pt>
    <dgm:pt modelId="{1AB316ED-E88E-4CC8-910C-86863209615E}" type="pres">
      <dgm:prSet presAssocID="{932ABC95-404F-4886-837A-E36404A8E4FC}" presName="node" presStyleLbl="node1" presStyleIdx="3" presStyleCnt="4">
        <dgm:presLayoutVars>
          <dgm:bulletEnabled val="1"/>
        </dgm:presLayoutVars>
      </dgm:prSet>
      <dgm:spPr/>
    </dgm:pt>
  </dgm:ptLst>
  <dgm:cxnLst>
    <dgm:cxn modelId="{5E5FE704-91BA-4F07-880D-997C7FA67536}" type="presOf" srcId="{DD28AFA1-36AD-4FFE-81AB-9CD593701CB1}" destId="{1AB316ED-E88E-4CC8-910C-86863209615E}" srcOrd="0" destOrd="3" presId="urn:microsoft.com/office/officeart/2005/8/layout/default"/>
    <dgm:cxn modelId="{70242D07-9223-4AE3-9DFA-A3B01B03BFCD}" srcId="{932ABC95-404F-4886-837A-E36404A8E4FC}" destId="{87BD4DF6-A4E8-4690-A73A-F06E2F4B383C}" srcOrd="0" destOrd="0" parTransId="{C2AD32BC-A26A-452F-B5D1-0E329645EDFA}" sibTransId="{3F3593DA-EEA2-4166-A67B-28AA4DEFBB18}"/>
    <dgm:cxn modelId="{93013D36-234E-4A3B-87D4-0CA37C36FBEE}" type="presOf" srcId="{E61B396B-3194-4FBE-A6F7-DC28459C2B78}" destId="{8B9F0AF8-FA0F-4FCE-9B5F-9E6706EC9243}" srcOrd="0" destOrd="0" presId="urn:microsoft.com/office/officeart/2005/8/layout/default"/>
    <dgm:cxn modelId="{4B6B123D-2465-4B76-B511-1145340CA052}" srcId="{E61B396B-3194-4FBE-A6F7-DC28459C2B78}" destId="{6CB52AD5-D399-4CE0-8E19-286316577185}" srcOrd="1" destOrd="0" parTransId="{24EEFE41-5DD3-4832-8208-371199206730}" sibTransId="{44AA2BA8-D33A-4750-B4C9-8FC3B43E2A8C}"/>
    <dgm:cxn modelId="{7F561268-2ECB-42EA-BA0D-71CB7ACAC4CB}" srcId="{932ABC95-404F-4886-837A-E36404A8E4FC}" destId="{5FE63A60-2FEA-4EE7-AA6B-583EAF922B37}" srcOrd="1" destOrd="0" parTransId="{38AE9241-BA04-4327-9374-889C33E439A3}" sibTransId="{4744F2DF-56F0-49AD-ACEE-91B4B6322515}"/>
    <dgm:cxn modelId="{D9E2356D-3699-4033-8EEA-432F692A4AF1}" type="presOf" srcId="{7C998431-725F-4C65-A051-4BD83A64B3EA}" destId="{0952CE65-023A-43A5-A7B0-182AFBE59205}" srcOrd="0" destOrd="0" presId="urn:microsoft.com/office/officeart/2005/8/layout/default"/>
    <dgm:cxn modelId="{550B586F-A807-4C66-B83A-8289C2371E06}" srcId="{E61B396B-3194-4FBE-A6F7-DC28459C2B78}" destId="{B3CD3E01-17A0-4ACF-B5FA-EBD6E205739C}" srcOrd="2" destOrd="0" parTransId="{42F0F857-610D-48D5-905C-7AC6CAFEE72C}" sibTransId="{D75A9EEA-A200-4D97-A7D7-914BAE2DFBC6}"/>
    <dgm:cxn modelId="{56C99558-C821-42B4-9A85-3D6F96CED822}" type="presOf" srcId="{932ABC95-404F-4886-837A-E36404A8E4FC}" destId="{1AB316ED-E88E-4CC8-910C-86863209615E}" srcOrd="0" destOrd="0" presId="urn:microsoft.com/office/officeart/2005/8/layout/default"/>
    <dgm:cxn modelId="{BEB9EE7B-BAF2-4340-9A5A-31D5583D4C74}" type="presOf" srcId="{5FE63A60-2FEA-4EE7-AA6B-583EAF922B37}" destId="{1AB316ED-E88E-4CC8-910C-86863209615E}" srcOrd="0" destOrd="2" presId="urn:microsoft.com/office/officeart/2005/8/layout/default"/>
    <dgm:cxn modelId="{EC3F6EB6-12D7-45B6-8A7D-D80C1C164E19}" srcId="{E61B396B-3194-4FBE-A6F7-DC28459C2B78}" destId="{7C998431-725F-4C65-A051-4BD83A64B3EA}" srcOrd="0" destOrd="0" parTransId="{8E1F343A-4C2A-4906-8BEE-4F7457598F22}" sibTransId="{E026BABA-A046-49F3-8CD5-0FB8AEDC766A}"/>
    <dgm:cxn modelId="{E12266B7-FD78-4C2F-936D-0F675A0E3953}" type="presOf" srcId="{87BD4DF6-A4E8-4690-A73A-F06E2F4B383C}" destId="{1AB316ED-E88E-4CC8-910C-86863209615E}" srcOrd="0" destOrd="1" presId="urn:microsoft.com/office/officeart/2005/8/layout/default"/>
    <dgm:cxn modelId="{58F79DC6-4C80-4FDB-9C41-836D5D5E16CD}" srcId="{E61B396B-3194-4FBE-A6F7-DC28459C2B78}" destId="{932ABC95-404F-4886-837A-E36404A8E4FC}" srcOrd="3" destOrd="0" parTransId="{E3C3172A-6C0E-4E2B-B0C1-B4107CB5E3A8}" sibTransId="{BC6B6CEC-C9B9-4765-8E81-8CCABA756DD4}"/>
    <dgm:cxn modelId="{3B870CC7-BDDF-46B4-A03F-0CB0FB45F51C}" srcId="{932ABC95-404F-4886-837A-E36404A8E4FC}" destId="{DD28AFA1-36AD-4FFE-81AB-9CD593701CB1}" srcOrd="2" destOrd="0" parTransId="{5DDDB565-91A7-4F59-88A3-7AC9281909F9}" sibTransId="{B21959A8-FB83-413A-8B3C-A8747CAF4975}"/>
    <dgm:cxn modelId="{F02AA9D4-EC75-4CD2-AD74-CCB2988F4398}" type="presOf" srcId="{6CB52AD5-D399-4CE0-8E19-286316577185}" destId="{F70810D1-4858-45E2-A2FB-8255BD39E6F5}" srcOrd="0" destOrd="0" presId="urn:microsoft.com/office/officeart/2005/8/layout/default"/>
    <dgm:cxn modelId="{05E9F7D4-5E56-4BC2-8B95-04BFDDC5D40A}" type="presOf" srcId="{B3CD3E01-17A0-4ACF-B5FA-EBD6E205739C}" destId="{6A716B89-A510-42F5-997C-1CD56DF08CC2}" srcOrd="0" destOrd="0" presId="urn:microsoft.com/office/officeart/2005/8/layout/default"/>
    <dgm:cxn modelId="{2FF68A3D-ADD8-4BCF-B66B-C30425B7A7E5}" type="presParOf" srcId="{8B9F0AF8-FA0F-4FCE-9B5F-9E6706EC9243}" destId="{0952CE65-023A-43A5-A7B0-182AFBE59205}" srcOrd="0" destOrd="0" presId="urn:microsoft.com/office/officeart/2005/8/layout/default"/>
    <dgm:cxn modelId="{2F5848A9-BF78-4CB7-9955-4EA0F55D355E}" type="presParOf" srcId="{8B9F0AF8-FA0F-4FCE-9B5F-9E6706EC9243}" destId="{E7C9B5DB-C188-4196-8B56-2852371C9AEC}" srcOrd="1" destOrd="0" presId="urn:microsoft.com/office/officeart/2005/8/layout/default"/>
    <dgm:cxn modelId="{8398FAB7-6847-42F1-B1D5-8FD62867490F}" type="presParOf" srcId="{8B9F0AF8-FA0F-4FCE-9B5F-9E6706EC9243}" destId="{F70810D1-4858-45E2-A2FB-8255BD39E6F5}" srcOrd="2" destOrd="0" presId="urn:microsoft.com/office/officeart/2005/8/layout/default"/>
    <dgm:cxn modelId="{6962FA10-8669-4C72-BEAF-61B5E5E5BD9F}" type="presParOf" srcId="{8B9F0AF8-FA0F-4FCE-9B5F-9E6706EC9243}" destId="{048E7E6A-01ED-45F6-8AA8-5638A6D681DD}" srcOrd="3" destOrd="0" presId="urn:microsoft.com/office/officeart/2005/8/layout/default"/>
    <dgm:cxn modelId="{788E4B0E-38FF-45DD-A3BB-6AA35BE97322}" type="presParOf" srcId="{8B9F0AF8-FA0F-4FCE-9B5F-9E6706EC9243}" destId="{6A716B89-A510-42F5-997C-1CD56DF08CC2}" srcOrd="4" destOrd="0" presId="urn:microsoft.com/office/officeart/2005/8/layout/default"/>
    <dgm:cxn modelId="{798F3CD4-EFE9-4685-BD0E-C385CDF8BBA5}" type="presParOf" srcId="{8B9F0AF8-FA0F-4FCE-9B5F-9E6706EC9243}" destId="{86845EE9-23E5-4474-9B8D-8B54BC0D2037}" srcOrd="5" destOrd="0" presId="urn:microsoft.com/office/officeart/2005/8/layout/default"/>
    <dgm:cxn modelId="{F2DDA685-D2D5-4465-9B02-56AD392EA288}" type="presParOf" srcId="{8B9F0AF8-FA0F-4FCE-9B5F-9E6706EC9243}" destId="{1AB316ED-E88E-4CC8-910C-86863209615E}"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2CE65-023A-43A5-A7B0-182AFBE59205}">
      <dsp:nvSpPr>
        <dsp:cNvPr id="0" name=""/>
        <dsp:cNvSpPr/>
      </dsp:nvSpPr>
      <dsp:spPr>
        <a:xfrm>
          <a:off x="841" y="64524"/>
          <a:ext cx="3280716" cy="196843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latin typeface="Candara" panose="020E0502030303020204" pitchFamily="34" charset="0"/>
              <a:cs typeface="Aldhabi" panose="020B0604020202020204" pitchFamily="2" charset="-78"/>
            </a:rPr>
            <a:t>O que estamos nos referindo como uma habilidade?</a:t>
          </a:r>
          <a:endParaRPr lang="en-US" sz="2200" kern="1200" dirty="0">
            <a:latin typeface="Candara" panose="020E0502030303020204" pitchFamily="34" charset="0"/>
            <a:cs typeface="Aldhabi" panose="020B0604020202020204" pitchFamily="2" charset="-78"/>
          </a:endParaRPr>
        </a:p>
      </dsp:txBody>
      <dsp:txXfrm>
        <a:off x="841" y="64524"/>
        <a:ext cx="3280716" cy="1968430"/>
      </dsp:txXfrm>
    </dsp:sp>
    <dsp:sp modelId="{F70810D1-4858-45E2-A2FB-8255BD39E6F5}">
      <dsp:nvSpPr>
        <dsp:cNvPr id="0" name=""/>
        <dsp:cNvSpPr/>
      </dsp:nvSpPr>
      <dsp:spPr>
        <a:xfrm>
          <a:off x="3609629" y="64524"/>
          <a:ext cx="3280716" cy="196843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latin typeface="Candara" panose="020E0502030303020204" pitchFamily="34" charset="0"/>
              <a:cs typeface="Aldhabi" panose="020B0604020202020204" pitchFamily="2" charset="-78"/>
            </a:rPr>
            <a:t>Problemas estruturados</a:t>
          </a:r>
        </a:p>
        <a:p>
          <a:pPr marL="0" lvl="0" indent="0" algn="ctr" defTabSz="977900">
            <a:lnSpc>
              <a:spcPct val="90000"/>
            </a:lnSpc>
            <a:spcBef>
              <a:spcPct val="0"/>
            </a:spcBef>
            <a:spcAft>
              <a:spcPct val="35000"/>
            </a:spcAft>
            <a:buNone/>
          </a:pPr>
          <a:r>
            <a:rPr lang="pt-BR" sz="2200" kern="1200" dirty="0">
              <a:latin typeface="Candara" panose="020E0502030303020204" pitchFamily="34" charset="0"/>
              <a:cs typeface="Aldhabi" panose="020B0604020202020204" pitchFamily="2" charset="-78"/>
            </a:rPr>
            <a:t> x</a:t>
          </a:r>
        </a:p>
        <a:p>
          <a:pPr marL="0" lvl="0" indent="0" algn="ctr" defTabSz="977900">
            <a:lnSpc>
              <a:spcPct val="90000"/>
            </a:lnSpc>
            <a:spcBef>
              <a:spcPct val="0"/>
            </a:spcBef>
            <a:spcAft>
              <a:spcPct val="35000"/>
            </a:spcAft>
            <a:buNone/>
          </a:pPr>
          <a:r>
            <a:rPr lang="pt-BR" sz="2200" kern="1200" dirty="0">
              <a:latin typeface="Candara" panose="020E0502030303020204" pitchFamily="34" charset="0"/>
              <a:cs typeface="Aldhabi" panose="020B0604020202020204" pitchFamily="2" charset="-78"/>
            </a:rPr>
            <a:t> não estruturados</a:t>
          </a:r>
          <a:endParaRPr lang="en-US" sz="2200" kern="1200" dirty="0">
            <a:latin typeface="Candara" panose="020E0502030303020204" pitchFamily="34" charset="0"/>
            <a:cs typeface="Aldhabi" panose="020B0604020202020204" pitchFamily="2" charset="-78"/>
          </a:endParaRPr>
        </a:p>
      </dsp:txBody>
      <dsp:txXfrm>
        <a:off x="3609629" y="64524"/>
        <a:ext cx="3280716" cy="1968430"/>
      </dsp:txXfrm>
    </dsp:sp>
    <dsp:sp modelId="{6A716B89-A510-42F5-997C-1CD56DF08CC2}">
      <dsp:nvSpPr>
        <dsp:cNvPr id="0" name=""/>
        <dsp:cNvSpPr/>
      </dsp:nvSpPr>
      <dsp:spPr>
        <a:xfrm>
          <a:off x="841" y="2361026"/>
          <a:ext cx="3280716" cy="196843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latin typeface="Candara" panose="020E0502030303020204" pitchFamily="34" charset="0"/>
              <a:cs typeface="Aldhabi" panose="020B0604020202020204" pitchFamily="2" charset="-78"/>
            </a:rPr>
            <a:t>A aquisição de uma habilidade está intrinsicamente ligada à prática</a:t>
          </a:r>
          <a:endParaRPr lang="en-US" sz="2200" kern="1200" dirty="0">
            <a:latin typeface="Candara" panose="020E0502030303020204" pitchFamily="34" charset="0"/>
            <a:cs typeface="Aldhabi" panose="020B0604020202020204" pitchFamily="2" charset="-78"/>
          </a:endParaRPr>
        </a:p>
      </dsp:txBody>
      <dsp:txXfrm>
        <a:off x="841" y="2361026"/>
        <a:ext cx="3280716" cy="1968430"/>
      </dsp:txXfrm>
    </dsp:sp>
    <dsp:sp modelId="{1AB316ED-E88E-4CC8-910C-86863209615E}">
      <dsp:nvSpPr>
        <dsp:cNvPr id="0" name=""/>
        <dsp:cNvSpPr/>
      </dsp:nvSpPr>
      <dsp:spPr>
        <a:xfrm>
          <a:off x="3609629" y="2361026"/>
          <a:ext cx="3280716" cy="196843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t-BR" sz="2200" kern="1200">
              <a:latin typeface="Candara" panose="020E0502030303020204" pitchFamily="34" charset="0"/>
              <a:cs typeface="Aldhabi" panose="020B0604020202020204" pitchFamily="2" charset="-78"/>
            </a:rPr>
            <a:t>O modo humano de aprender</a:t>
          </a:r>
          <a:endParaRPr lang="en-US" sz="2200" kern="1200">
            <a:latin typeface="Candara" panose="020E0502030303020204" pitchFamily="34" charset="0"/>
            <a:cs typeface="Aldhabi" panose="020B0604020202020204" pitchFamily="2" charset="-78"/>
          </a:endParaRPr>
        </a:p>
        <a:p>
          <a:pPr marL="171450" lvl="1" indent="-171450" algn="l" defTabSz="755650">
            <a:lnSpc>
              <a:spcPct val="90000"/>
            </a:lnSpc>
            <a:spcBef>
              <a:spcPct val="0"/>
            </a:spcBef>
            <a:spcAft>
              <a:spcPct val="15000"/>
            </a:spcAft>
            <a:buChar char="•"/>
          </a:pPr>
          <a:r>
            <a:rPr lang="pt-BR" sz="1700" kern="1200">
              <a:latin typeface="Candara" panose="020E0502030303020204" pitchFamily="34" charset="0"/>
              <a:cs typeface="Aldhabi" panose="020B0604020202020204" pitchFamily="2" charset="-78"/>
            </a:rPr>
            <a:t>Tentativa e erro</a:t>
          </a:r>
          <a:endParaRPr lang="en-US" sz="1700" kern="1200">
            <a:latin typeface="Candara" panose="020E0502030303020204" pitchFamily="34" charset="0"/>
            <a:cs typeface="Aldhabi" panose="020B0604020202020204" pitchFamily="2" charset="-78"/>
          </a:endParaRPr>
        </a:p>
        <a:p>
          <a:pPr marL="171450" lvl="1" indent="-171450" algn="l" defTabSz="755650">
            <a:lnSpc>
              <a:spcPct val="90000"/>
            </a:lnSpc>
            <a:spcBef>
              <a:spcPct val="0"/>
            </a:spcBef>
            <a:spcAft>
              <a:spcPct val="15000"/>
            </a:spcAft>
            <a:buChar char="•"/>
          </a:pPr>
          <a:r>
            <a:rPr lang="pt-BR" sz="1700" kern="1200">
              <a:latin typeface="Candara" panose="020E0502030303020204" pitchFamily="34" charset="0"/>
              <a:cs typeface="Aldhabi" panose="020B0604020202020204" pitchFamily="2" charset="-78"/>
            </a:rPr>
            <a:t>Imitando indivíduos proficientes</a:t>
          </a:r>
          <a:endParaRPr lang="en-US" sz="1700" kern="1200">
            <a:latin typeface="Candara" panose="020E0502030303020204" pitchFamily="34" charset="0"/>
            <a:cs typeface="Aldhabi" panose="020B0604020202020204" pitchFamily="2" charset="-78"/>
          </a:endParaRPr>
        </a:p>
        <a:p>
          <a:pPr marL="171450" lvl="1" indent="-171450" algn="l" defTabSz="755650">
            <a:lnSpc>
              <a:spcPct val="90000"/>
            </a:lnSpc>
            <a:spcBef>
              <a:spcPct val="0"/>
            </a:spcBef>
            <a:spcAft>
              <a:spcPct val="15000"/>
            </a:spcAft>
            <a:buChar char="•"/>
          </a:pPr>
          <a:r>
            <a:rPr lang="pt-BR" sz="1700" kern="1200">
              <a:latin typeface="Candara" panose="020E0502030303020204" pitchFamily="34" charset="0"/>
              <a:cs typeface="Aldhabi" panose="020B0604020202020204" pitchFamily="2" charset="-78"/>
            </a:rPr>
            <a:t>Instruções escritas e verbais</a:t>
          </a:r>
          <a:endParaRPr lang="en-US" sz="1700" kern="1200">
            <a:latin typeface="Candara" panose="020E0502030303020204" pitchFamily="34" charset="0"/>
            <a:cs typeface="Aldhabi" panose="020B0604020202020204" pitchFamily="2" charset="-78"/>
          </a:endParaRPr>
        </a:p>
      </dsp:txBody>
      <dsp:txXfrm>
        <a:off x="3609629" y="2361026"/>
        <a:ext cx="3280716" cy="19684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82FD2-0132-46BE-9D14-F60EAE46988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8B790B2-9146-44B3-A427-A0BDE03B2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F296F85-EF33-4D2A-92EE-1D3E2AAE843E}"/>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5" name="Espaço Reservado para Rodapé 4">
            <a:extLst>
              <a:ext uri="{FF2B5EF4-FFF2-40B4-BE49-F238E27FC236}">
                <a16:creationId xmlns:a16="http://schemas.microsoft.com/office/drawing/2014/main" id="{B1D1079B-D7F8-436F-B409-2BA3AB61A7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D7A24D3-A511-4C8B-B686-2E583FB2CDD7}"/>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100774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74C28-0AB0-4509-BAC6-2B74A4C125C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E56398B-5E19-4114-BD48-DA024D1B4AD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C3894A6-E438-4567-89FF-1CA1EFE63D7A}"/>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5" name="Espaço Reservado para Rodapé 4">
            <a:extLst>
              <a:ext uri="{FF2B5EF4-FFF2-40B4-BE49-F238E27FC236}">
                <a16:creationId xmlns:a16="http://schemas.microsoft.com/office/drawing/2014/main" id="{31DE08FA-320E-4B5F-AB74-B765017BA2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D94CE6F-CDCB-4D7C-9C78-9E77BC155273}"/>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81921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89381AB-432D-4CA0-A9D0-6FBCA33B81B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6BAEA5D-8625-41ED-B7DA-63C22033677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B2B3756-AFF4-4373-926A-B1983B09DBA1}"/>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5" name="Espaço Reservado para Rodapé 4">
            <a:extLst>
              <a:ext uri="{FF2B5EF4-FFF2-40B4-BE49-F238E27FC236}">
                <a16:creationId xmlns:a16="http://schemas.microsoft.com/office/drawing/2014/main" id="{C59820BE-787C-4BFE-AE1E-7F586251936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109828-B0CC-42A0-A074-164350D74530}"/>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150603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9F239-98EB-4C67-9371-7CE0AC17A9E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B3AEA36-5DB2-4938-96D8-C4AFB378586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E4769E-4753-4ED0-B916-37F0260FBE7A}"/>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5" name="Espaço Reservado para Rodapé 4">
            <a:extLst>
              <a:ext uri="{FF2B5EF4-FFF2-40B4-BE49-F238E27FC236}">
                <a16:creationId xmlns:a16="http://schemas.microsoft.com/office/drawing/2014/main" id="{50490CC4-67DF-497B-B5A7-EFD1EEAC7A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CFF4D5F-7D64-45B8-B66A-5C03D95B9A4E}"/>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336905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B093A-AC75-4D20-8656-07DD0B732D1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437829E-939D-47C1-BA2E-162941BE1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2762181-CE7E-4ADE-9089-03F298BF4492}"/>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5" name="Espaço Reservado para Rodapé 4">
            <a:extLst>
              <a:ext uri="{FF2B5EF4-FFF2-40B4-BE49-F238E27FC236}">
                <a16:creationId xmlns:a16="http://schemas.microsoft.com/office/drawing/2014/main" id="{CD1F1285-E53D-443B-A110-8E2ACD85D41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8FF6942-653A-4AAD-8AFC-DE1A32EDF713}"/>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293538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EEFAA-D074-4BA4-A992-E484C093B94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419D45D-1A9F-4BAB-A2E7-79F7973E397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A3231B0-8FC5-4F6E-B68B-DCE1AEA429F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FBDEA22-1C09-4C1D-BA89-7043B8582032}"/>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6" name="Espaço Reservado para Rodapé 5">
            <a:extLst>
              <a:ext uri="{FF2B5EF4-FFF2-40B4-BE49-F238E27FC236}">
                <a16:creationId xmlns:a16="http://schemas.microsoft.com/office/drawing/2014/main" id="{8E675C8E-EBED-4F0E-A135-DD52FF0441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F159BF9-F90F-4335-9563-44DEE6032D6E}"/>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335522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5B775-41ED-4B09-AC06-9A6A8A1BB71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A7059AB-51E0-4050-9BE2-EA6CA4625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16AE4A8-14B6-48DE-B836-38FB31C2EBE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3239391-960B-4277-9600-7AAE1D4CC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41EC65F-1B5B-4CDC-B9B4-A9FF3DC14A9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BEE9D93-4774-49D7-88E0-C0F35BBFDA54}"/>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8" name="Espaço Reservado para Rodapé 7">
            <a:extLst>
              <a:ext uri="{FF2B5EF4-FFF2-40B4-BE49-F238E27FC236}">
                <a16:creationId xmlns:a16="http://schemas.microsoft.com/office/drawing/2014/main" id="{491D8EEC-467B-4B55-B34B-7AE691DEA3D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2F5F388-7966-4627-A3B7-D56F0E1AC1EB}"/>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208005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59E64-64A6-48F8-9D67-0C1B6C3FFF7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B9CBFD1-E59D-4392-B0A7-025119CC7B56}"/>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4" name="Espaço Reservado para Rodapé 3">
            <a:extLst>
              <a:ext uri="{FF2B5EF4-FFF2-40B4-BE49-F238E27FC236}">
                <a16:creationId xmlns:a16="http://schemas.microsoft.com/office/drawing/2014/main" id="{8D0DEF29-4E63-4C78-ABE3-D229571D3E7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691D1B7-E561-4B89-A91F-C4C0EC8A59A7}"/>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138917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E812EBA-BC6F-472F-9372-9C509DB6570B}"/>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3" name="Espaço Reservado para Rodapé 2">
            <a:extLst>
              <a:ext uri="{FF2B5EF4-FFF2-40B4-BE49-F238E27FC236}">
                <a16:creationId xmlns:a16="http://schemas.microsoft.com/office/drawing/2014/main" id="{2A491941-215A-49CE-8BFA-3081F147848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823DE36-9A3C-498B-BA33-E529739F0DBA}"/>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27619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BCEC7-0A25-4F66-9853-77B33F03596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ACE572A-73F3-4DA0-BC34-9FC71C8E7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3D8A913-3140-42E9-B1D1-01CA9A4D2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C84F59F-1018-410B-BD50-1848C6A1D6BB}"/>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6" name="Espaço Reservado para Rodapé 5">
            <a:extLst>
              <a:ext uri="{FF2B5EF4-FFF2-40B4-BE49-F238E27FC236}">
                <a16:creationId xmlns:a16="http://schemas.microsoft.com/office/drawing/2014/main" id="{8906F82A-1EA7-44A8-B78E-0EB213350E4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37714F9-DF72-434E-A032-38AEC3461B7D}"/>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406777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4AD87-1B00-4A68-9953-986E12F9A11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14DF3EF-C12F-43AD-9BEB-3695C7D34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32E9E31-D3C7-4575-B08C-4062FF01B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1E9740B-501F-42DC-A5B9-3DDC951D1F8A}"/>
              </a:ext>
            </a:extLst>
          </p:cNvPr>
          <p:cNvSpPr>
            <a:spLocks noGrp="1"/>
          </p:cNvSpPr>
          <p:nvPr>
            <p:ph type="dt" sz="half" idx="10"/>
          </p:nvPr>
        </p:nvSpPr>
        <p:spPr/>
        <p:txBody>
          <a:bodyPr/>
          <a:lstStyle/>
          <a:p>
            <a:fld id="{63920160-E3E0-426D-85B7-A1571EBFACBB}" type="datetimeFigureOut">
              <a:rPr lang="pt-BR" smtClean="0"/>
              <a:t>25/08/2021</a:t>
            </a:fld>
            <a:endParaRPr lang="pt-BR"/>
          </a:p>
        </p:txBody>
      </p:sp>
      <p:sp>
        <p:nvSpPr>
          <p:cNvPr id="6" name="Espaço Reservado para Rodapé 5">
            <a:extLst>
              <a:ext uri="{FF2B5EF4-FFF2-40B4-BE49-F238E27FC236}">
                <a16:creationId xmlns:a16="http://schemas.microsoft.com/office/drawing/2014/main" id="{09BA1FDE-608A-4B4E-AD73-65C5087E61D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64BD5B3-1074-4A12-B37B-731A2FA4E666}"/>
              </a:ext>
            </a:extLst>
          </p:cNvPr>
          <p:cNvSpPr>
            <a:spLocks noGrp="1"/>
          </p:cNvSpPr>
          <p:nvPr>
            <p:ph type="sldNum" sz="quarter" idx="12"/>
          </p:nvPr>
        </p:nvSpPr>
        <p:spPr/>
        <p:txBody>
          <a:bodyPr/>
          <a:lstStyle/>
          <a:p>
            <a:fld id="{EF779182-87FC-4520-AA49-FB192C562424}" type="slidenum">
              <a:rPr lang="pt-BR" smtClean="0"/>
              <a:t>‹nº›</a:t>
            </a:fld>
            <a:endParaRPr lang="pt-BR"/>
          </a:p>
        </p:txBody>
      </p:sp>
    </p:spTree>
    <p:extLst>
      <p:ext uri="{BB962C8B-B14F-4D97-AF65-F5344CB8AC3E}">
        <p14:creationId xmlns:p14="http://schemas.microsoft.com/office/powerpoint/2010/main" val="290845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9CEE8A2-0840-4C8A-AA45-AEFF9E8A1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753A583-497C-4D03-A34C-7B73EF8997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E3A1FE-5214-4079-BF49-685D7AC463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20160-E3E0-426D-85B7-A1571EBFACBB}" type="datetimeFigureOut">
              <a:rPr lang="pt-BR" smtClean="0"/>
              <a:t>25/08/2021</a:t>
            </a:fld>
            <a:endParaRPr lang="pt-BR"/>
          </a:p>
        </p:txBody>
      </p:sp>
      <p:sp>
        <p:nvSpPr>
          <p:cNvPr id="5" name="Espaço Reservado para Rodapé 4">
            <a:extLst>
              <a:ext uri="{FF2B5EF4-FFF2-40B4-BE49-F238E27FC236}">
                <a16:creationId xmlns:a16="http://schemas.microsoft.com/office/drawing/2014/main" id="{69E5A317-EC18-449A-82B6-CEB9D379E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A62D0EE-00E6-4E38-B47C-BD655DFFD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79182-87FC-4520-AA49-FB192C562424}" type="slidenum">
              <a:rPr lang="pt-BR" smtClean="0"/>
              <a:t>‹nº›</a:t>
            </a:fld>
            <a:endParaRPr lang="pt-BR"/>
          </a:p>
        </p:txBody>
      </p:sp>
    </p:spTree>
    <p:extLst>
      <p:ext uri="{BB962C8B-B14F-4D97-AF65-F5344CB8AC3E}">
        <p14:creationId xmlns:p14="http://schemas.microsoft.com/office/powerpoint/2010/main" val="2082342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caff_foto.png">
            <a:extLst>
              <a:ext uri="{FF2B5EF4-FFF2-40B4-BE49-F238E27FC236}">
                <a16:creationId xmlns:a16="http://schemas.microsoft.com/office/drawing/2014/main" id="{C05E7E99-F26F-4208-8EFA-9DC580E8391E}"/>
              </a:ext>
            </a:extLst>
          </p:cNvPr>
          <p:cNvPicPr>
            <a:picLocks noChangeAspect="1"/>
          </p:cNvPicPr>
          <p:nvPr/>
        </p:nvPicPr>
        <p:blipFill rotWithShape="1">
          <a:blip r:embed="rId2" cstate="print">
            <a:alphaModFix amt="50000"/>
          </a:blip>
          <a:srcRect l="11602" t="7384" r="-1" b="-1"/>
          <a:stretch/>
        </p:blipFill>
        <p:spPr>
          <a:xfrm>
            <a:off x="-34593" y="0"/>
            <a:ext cx="10774826" cy="6857990"/>
          </a:xfrm>
          <a:prstGeom prst="rect">
            <a:avLst/>
          </a:prstGeom>
        </p:spPr>
      </p:pic>
      <p:sp>
        <p:nvSpPr>
          <p:cNvPr id="2" name="Título 1">
            <a:extLst>
              <a:ext uri="{FF2B5EF4-FFF2-40B4-BE49-F238E27FC236}">
                <a16:creationId xmlns:a16="http://schemas.microsoft.com/office/drawing/2014/main" id="{8D22F8F9-A1FA-4EA2-85EB-E86D93EB1AD6}"/>
              </a:ext>
            </a:extLst>
          </p:cNvPr>
          <p:cNvSpPr>
            <a:spLocks noGrp="1"/>
          </p:cNvSpPr>
          <p:nvPr>
            <p:ph type="ctrTitle"/>
          </p:nvPr>
        </p:nvSpPr>
        <p:spPr>
          <a:xfrm>
            <a:off x="1524000" y="1122363"/>
            <a:ext cx="9144000" cy="3063240"/>
          </a:xfrm>
        </p:spPr>
        <p:txBody>
          <a:bodyPr>
            <a:normAutofit/>
          </a:bodyPr>
          <a:lstStyle/>
          <a:p>
            <a:r>
              <a:rPr lang="pt-BR" sz="6600" dirty="0">
                <a:solidFill>
                  <a:srgbClr val="FFFFFF"/>
                </a:solidFill>
              </a:rPr>
              <a:t>Os cinco estágios de aquisição de uma habilidade</a:t>
            </a:r>
          </a:p>
        </p:txBody>
      </p:sp>
      <p:sp>
        <p:nvSpPr>
          <p:cNvPr id="3" name="Subtítulo 2">
            <a:extLst>
              <a:ext uri="{FF2B5EF4-FFF2-40B4-BE49-F238E27FC236}">
                <a16:creationId xmlns:a16="http://schemas.microsoft.com/office/drawing/2014/main" id="{C37A9225-2BA8-4CD6-8984-E7B81FC6BD8B}"/>
              </a:ext>
            </a:extLst>
          </p:cNvPr>
          <p:cNvSpPr>
            <a:spLocks noGrp="1"/>
          </p:cNvSpPr>
          <p:nvPr>
            <p:ph type="subTitle" idx="1"/>
          </p:nvPr>
        </p:nvSpPr>
        <p:spPr>
          <a:xfrm>
            <a:off x="1527048" y="4599432"/>
            <a:ext cx="9144000" cy="1536192"/>
          </a:xfrm>
        </p:spPr>
        <p:txBody>
          <a:bodyPr>
            <a:normAutofit/>
          </a:bodyPr>
          <a:lstStyle/>
          <a:p>
            <a:r>
              <a:rPr lang="pt-BR" dirty="0">
                <a:solidFill>
                  <a:srgbClr val="FFFFFF"/>
                </a:solidFill>
              </a:rPr>
              <a:t>Pedro Henrique Pimenta de Paula</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lateral_silide.png">
            <a:extLst>
              <a:ext uri="{FF2B5EF4-FFF2-40B4-BE49-F238E27FC236}">
                <a16:creationId xmlns:a16="http://schemas.microsoft.com/office/drawing/2014/main" id="{B56DB01F-549E-48BE-A31C-CB067E802CD6}"/>
              </a:ext>
            </a:extLst>
          </p:cNvPr>
          <p:cNvPicPr>
            <a:picLocks noChangeAspect="1"/>
          </p:cNvPicPr>
          <p:nvPr/>
        </p:nvPicPr>
        <p:blipFill>
          <a:blip r:embed="rId3" cstate="print"/>
          <a:stretch>
            <a:fillRect/>
          </a:stretch>
        </p:blipFill>
        <p:spPr>
          <a:xfrm>
            <a:off x="10740233" y="1"/>
            <a:ext cx="1483312" cy="6858000"/>
          </a:xfrm>
          <a:prstGeom prst="rect">
            <a:avLst/>
          </a:prstGeom>
        </p:spPr>
      </p:pic>
      <p:pic>
        <p:nvPicPr>
          <p:cNvPr id="8" name="Imagem 7">
            <a:extLst>
              <a:ext uri="{FF2B5EF4-FFF2-40B4-BE49-F238E27FC236}">
                <a16:creationId xmlns:a16="http://schemas.microsoft.com/office/drawing/2014/main" id="{D5CE7152-6FDD-415E-8411-6E36BFFA65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7185" y="2649411"/>
            <a:ext cx="1470178" cy="1536192"/>
          </a:xfrm>
          <a:prstGeom prst="rect">
            <a:avLst/>
          </a:prstGeom>
        </p:spPr>
      </p:pic>
    </p:spTree>
    <p:extLst>
      <p:ext uri="{BB962C8B-B14F-4D97-AF65-F5344CB8AC3E}">
        <p14:creationId xmlns:p14="http://schemas.microsoft.com/office/powerpoint/2010/main" val="31633141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B28D8A-4285-44B8-9D50-AAF96E6000C5}"/>
              </a:ext>
            </a:extLst>
          </p:cNvPr>
          <p:cNvSpPr>
            <a:spLocks noGrp="1"/>
          </p:cNvSpPr>
          <p:nvPr>
            <p:ph type="title"/>
          </p:nvPr>
        </p:nvSpPr>
        <p:spPr>
          <a:xfrm>
            <a:off x="838200" y="668377"/>
            <a:ext cx="10515600" cy="1325563"/>
          </a:xfrm>
        </p:spPr>
        <p:txBody>
          <a:bodyPr>
            <a:normAutofit/>
          </a:bodyPr>
          <a:lstStyle/>
          <a:p>
            <a:r>
              <a:rPr lang="pt-BR" dirty="0">
                <a:latin typeface="Bodoni MT" panose="02070603080606020203" pitchFamily="18" charset="0"/>
              </a:rPr>
              <a:t>Os cinco estágios de aquisição de uma habilidade:</a:t>
            </a:r>
          </a:p>
        </p:txBody>
      </p:sp>
      <p:sp>
        <p:nvSpPr>
          <p:cNvPr id="4" name="Espaço Reservado para Conteúdo 3">
            <a:extLst>
              <a:ext uri="{FF2B5EF4-FFF2-40B4-BE49-F238E27FC236}">
                <a16:creationId xmlns:a16="http://schemas.microsoft.com/office/drawing/2014/main" id="{49D5581F-C032-44D1-9D8F-2BE20045AC10}"/>
              </a:ext>
            </a:extLst>
          </p:cNvPr>
          <p:cNvSpPr>
            <a:spLocks noGrp="1"/>
          </p:cNvSpPr>
          <p:nvPr>
            <p:ph sz="half" idx="1"/>
          </p:nvPr>
        </p:nvSpPr>
        <p:spPr>
          <a:xfrm>
            <a:off x="838200" y="2177456"/>
            <a:ext cx="2703286" cy="3795748"/>
          </a:xfrm>
        </p:spPr>
        <p:txBody>
          <a:bodyPr>
            <a:normAutofit/>
          </a:bodyPr>
          <a:lstStyle/>
          <a:p>
            <a:r>
              <a:rPr lang="pt-BR" sz="2400" dirty="0">
                <a:solidFill>
                  <a:schemeClr val="bg1"/>
                </a:solidFill>
                <a:latin typeface="Candara" panose="020E0502030303020204" pitchFamily="34" charset="0"/>
              </a:rPr>
              <a:t>Aprendiz/novato</a:t>
            </a:r>
          </a:p>
          <a:p>
            <a:r>
              <a:rPr lang="pt-BR" sz="2400" dirty="0">
                <a:solidFill>
                  <a:schemeClr val="bg1"/>
                </a:solidFill>
                <a:latin typeface="Candara" panose="020E0502030303020204" pitchFamily="34" charset="0"/>
              </a:rPr>
              <a:t>Iniciante avançado</a:t>
            </a:r>
          </a:p>
          <a:p>
            <a:r>
              <a:rPr lang="pt-BR" sz="2400" dirty="0">
                <a:latin typeface="Candara" panose="020E0502030303020204" pitchFamily="34" charset="0"/>
              </a:rPr>
              <a:t>Competente</a:t>
            </a:r>
            <a:r>
              <a:rPr lang="pt-BR" sz="2400" dirty="0">
                <a:solidFill>
                  <a:schemeClr val="bg1"/>
                </a:solidFill>
                <a:latin typeface="Candara" panose="020E0502030303020204" pitchFamily="34" charset="0"/>
              </a:rPr>
              <a:t> </a:t>
            </a:r>
          </a:p>
          <a:p>
            <a:r>
              <a:rPr lang="pt-BR" sz="2400" dirty="0">
                <a:solidFill>
                  <a:schemeClr val="bg1"/>
                </a:solidFill>
                <a:latin typeface="Candara" panose="020E0502030303020204" pitchFamily="34" charset="0"/>
              </a:rPr>
              <a:t>Proficiente</a:t>
            </a:r>
          </a:p>
          <a:p>
            <a:r>
              <a:rPr lang="pt-BR" sz="2400" dirty="0">
                <a:solidFill>
                  <a:schemeClr val="bg1"/>
                </a:solidFill>
                <a:latin typeface="Candara" panose="020E0502030303020204" pitchFamily="34" charset="0"/>
              </a:rPr>
              <a:t>Expert </a:t>
            </a:r>
          </a:p>
        </p:txBody>
      </p:sp>
      <p:sp>
        <p:nvSpPr>
          <p:cNvPr id="6" name="Espaço Reservado para Conteúdo 5">
            <a:extLst>
              <a:ext uri="{FF2B5EF4-FFF2-40B4-BE49-F238E27FC236}">
                <a16:creationId xmlns:a16="http://schemas.microsoft.com/office/drawing/2014/main" id="{A3CD1460-2764-409E-A3EC-8AD5D903FE35}"/>
              </a:ext>
            </a:extLst>
          </p:cNvPr>
          <p:cNvSpPr>
            <a:spLocks noGrp="1"/>
          </p:cNvSpPr>
          <p:nvPr>
            <p:ph sz="half" idx="2"/>
          </p:nvPr>
        </p:nvSpPr>
        <p:spPr>
          <a:xfrm>
            <a:off x="3730171" y="1806897"/>
            <a:ext cx="7623629" cy="3795748"/>
          </a:xfrm>
        </p:spPr>
        <p:txBody>
          <a:bodyPr>
            <a:normAutofit/>
          </a:bodyPr>
          <a:lstStyle/>
          <a:p>
            <a:r>
              <a:rPr lang="pt-BR" sz="2200" dirty="0">
                <a:latin typeface="Candara" panose="020E0502030303020204" pitchFamily="34" charset="0"/>
              </a:rPr>
              <a:t>Consegue internalizar as principais regras para execução das atividades, sem ter que retomá-las</a:t>
            </a:r>
          </a:p>
          <a:p>
            <a:r>
              <a:rPr lang="pt-BR" sz="2200" dirty="0">
                <a:latin typeface="Candara" panose="020E0502030303020204" pitchFamily="34" charset="0"/>
              </a:rPr>
              <a:t>Reconhece boa parte dos eventos situacionais e das principais variáveis envolvidas para a atividade </a:t>
            </a:r>
          </a:p>
          <a:p>
            <a:r>
              <a:rPr lang="pt-BR" sz="2200" dirty="0">
                <a:latin typeface="Candara" panose="020E0502030303020204" pitchFamily="34" charset="0"/>
              </a:rPr>
              <a:t>Consegue elaborar planos para algumas situações, mas terá dificuldade em priorizar quais ações tem de escolher para resolver</a:t>
            </a:r>
          </a:p>
          <a:p>
            <a:r>
              <a:rPr lang="pt-BR" sz="2200" dirty="0">
                <a:latin typeface="Candara" panose="020E0502030303020204" pitchFamily="34" charset="0"/>
              </a:rPr>
              <a:t>Maior engajamento com a tarefa </a:t>
            </a:r>
          </a:p>
          <a:p>
            <a:r>
              <a:rPr lang="pt-BR" sz="2200" dirty="0">
                <a:latin typeface="Candara" panose="020E0502030303020204" pitchFamily="34" charset="0"/>
              </a:rPr>
              <a:t>É refém dos planos. </a:t>
            </a:r>
          </a:p>
        </p:txBody>
      </p:sp>
      <p:pic>
        <p:nvPicPr>
          <p:cNvPr id="5" name="Imagem 4" descr="rsgov.png">
            <a:extLst>
              <a:ext uri="{FF2B5EF4-FFF2-40B4-BE49-F238E27FC236}">
                <a16:creationId xmlns:a16="http://schemas.microsoft.com/office/drawing/2014/main" id="{BA2E35E1-CF69-4590-9E8B-D586039B2E50}"/>
              </a:ext>
            </a:extLst>
          </p:cNvPr>
          <p:cNvPicPr>
            <a:picLocks noChangeAspect="1"/>
          </p:cNvPicPr>
          <p:nvPr/>
        </p:nvPicPr>
        <p:blipFill>
          <a:blip r:embed="rId2" cstate="print"/>
          <a:stretch>
            <a:fillRect/>
          </a:stretch>
        </p:blipFill>
        <p:spPr>
          <a:xfrm>
            <a:off x="185559" y="6671432"/>
            <a:ext cx="642942" cy="134212"/>
          </a:xfrm>
          <a:prstGeom prst="rect">
            <a:avLst/>
          </a:prstGeom>
        </p:spPr>
      </p:pic>
      <p:pic>
        <p:nvPicPr>
          <p:cNvPr id="7" name="Imagem 6" descr="Apresentacao_RS_slides.png">
            <a:extLst>
              <a:ext uri="{FF2B5EF4-FFF2-40B4-BE49-F238E27FC236}">
                <a16:creationId xmlns:a16="http://schemas.microsoft.com/office/drawing/2014/main" id="{73DC4EA2-3BFD-443C-9782-5382778DFF5D}"/>
              </a:ext>
            </a:extLst>
          </p:cNvPr>
          <p:cNvPicPr>
            <a:picLocks noChangeAspect="1"/>
          </p:cNvPicPr>
          <p:nvPr/>
        </p:nvPicPr>
        <p:blipFill>
          <a:blip r:embed="rId3" cstate="print"/>
          <a:stretch>
            <a:fillRect/>
          </a:stretch>
        </p:blipFill>
        <p:spPr>
          <a:xfrm>
            <a:off x="11277600" y="6627181"/>
            <a:ext cx="914400" cy="230819"/>
          </a:xfrm>
          <a:prstGeom prst="rect">
            <a:avLst/>
          </a:prstGeom>
        </p:spPr>
      </p:pic>
      <p:sp>
        <p:nvSpPr>
          <p:cNvPr id="8" name="CaixaDeTexto 7">
            <a:extLst>
              <a:ext uri="{FF2B5EF4-FFF2-40B4-BE49-F238E27FC236}">
                <a16:creationId xmlns:a16="http://schemas.microsoft.com/office/drawing/2014/main" id="{EC038453-7A69-4387-9E66-43869668A10C}"/>
              </a:ext>
            </a:extLst>
          </p:cNvPr>
          <p:cNvSpPr txBox="1"/>
          <p:nvPr/>
        </p:nvSpPr>
        <p:spPr>
          <a:xfrm>
            <a:off x="1645919" y="5185996"/>
            <a:ext cx="9186204" cy="1200329"/>
          </a:xfrm>
          <a:prstGeom prst="rect">
            <a:avLst/>
          </a:prstGeom>
          <a:solidFill>
            <a:schemeClr val="bg1"/>
          </a:solidFill>
        </p:spPr>
        <p:txBody>
          <a:bodyPr wrap="square" rtlCol="0">
            <a:spAutoFit/>
          </a:bodyPr>
          <a:lstStyle/>
          <a:p>
            <a:r>
              <a:rPr lang="pt-BR" dirty="0">
                <a:latin typeface="Candara" panose="020E0502030303020204" pitchFamily="34" charset="0"/>
              </a:rPr>
              <a:t>Exemplo: </a:t>
            </a:r>
          </a:p>
          <a:p>
            <a:r>
              <a:rPr lang="pt-BR" dirty="0">
                <a:latin typeface="Candara" panose="020E0502030303020204" pitchFamily="34" charset="0"/>
              </a:rPr>
              <a:t>Um motorista competente não se fixa nas regras de direção e coloca sua atenção no objetivo estipulado ao pegar o veículo; porém sem identificar aspectos secundários, como a paisagem, o conforto dos passageiros, o estilo de direção dos veículos próximos.</a:t>
            </a:r>
          </a:p>
        </p:txBody>
      </p:sp>
    </p:spTree>
    <p:extLst>
      <p:ext uri="{BB962C8B-B14F-4D97-AF65-F5344CB8AC3E}">
        <p14:creationId xmlns:p14="http://schemas.microsoft.com/office/powerpoint/2010/main" val="332816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B28D8A-4285-44B8-9D50-AAF96E6000C5}"/>
              </a:ext>
            </a:extLst>
          </p:cNvPr>
          <p:cNvSpPr>
            <a:spLocks noGrp="1"/>
          </p:cNvSpPr>
          <p:nvPr>
            <p:ph type="title"/>
          </p:nvPr>
        </p:nvSpPr>
        <p:spPr>
          <a:xfrm>
            <a:off x="838200" y="668377"/>
            <a:ext cx="10515600" cy="1325563"/>
          </a:xfrm>
        </p:spPr>
        <p:txBody>
          <a:bodyPr>
            <a:normAutofit/>
          </a:bodyPr>
          <a:lstStyle/>
          <a:p>
            <a:r>
              <a:rPr lang="pt-BR" dirty="0">
                <a:latin typeface="Bodoni MT" panose="02070603080606020203" pitchFamily="18" charset="0"/>
              </a:rPr>
              <a:t>Os cinco estágios de aquisição de uma habilidade:</a:t>
            </a:r>
          </a:p>
        </p:txBody>
      </p:sp>
      <p:sp>
        <p:nvSpPr>
          <p:cNvPr id="4" name="Espaço Reservado para Conteúdo 3">
            <a:extLst>
              <a:ext uri="{FF2B5EF4-FFF2-40B4-BE49-F238E27FC236}">
                <a16:creationId xmlns:a16="http://schemas.microsoft.com/office/drawing/2014/main" id="{49D5581F-C032-44D1-9D8F-2BE20045AC10}"/>
              </a:ext>
            </a:extLst>
          </p:cNvPr>
          <p:cNvSpPr>
            <a:spLocks noGrp="1"/>
          </p:cNvSpPr>
          <p:nvPr>
            <p:ph sz="half" idx="1"/>
          </p:nvPr>
        </p:nvSpPr>
        <p:spPr>
          <a:xfrm>
            <a:off x="838200" y="2177456"/>
            <a:ext cx="2703286" cy="3795748"/>
          </a:xfrm>
        </p:spPr>
        <p:txBody>
          <a:bodyPr>
            <a:normAutofit/>
          </a:bodyPr>
          <a:lstStyle/>
          <a:p>
            <a:r>
              <a:rPr lang="pt-BR" sz="2400" dirty="0">
                <a:solidFill>
                  <a:schemeClr val="bg1"/>
                </a:solidFill>
                <a:latin typeface="Candara" panose="020E0502030303020204" pitchFamily="34" charset="0"/>
              </a:rPr>
              <a:t>Aprendiz/novato</a:t>
            </a:r>
          </a:p>
          <a:p>
            <a:r>
              <a:rPr lang="pt-BR" sz="2400" dirty="0">
                <a:solidFill>
                  <a:schemeClr val="bg1"/>
                </a:solidFill>
                <a:latin typeface="Candara" panose="020E0502030303020204" pitchFamily="34" charset="0"/>
              </a:rPr>
              <a:t>Iniciante avançado</a:t>
            </a:r>
          </a:p>
          <a:p>
            <a:r>
              <a:rPr lang="pt-BR" sz="2400" dirty="0">
                <a:solidFill>
                  <a:schemeClr val="bg1"/>
                </a:solidFill>
                <a:latin typeface="Candara" panose="020E0502030303020204" pitchFamily="34" charset="0"/>
              </a:rPr>
              <a:t>Competente </a:t>
            </a:r>
          </a:p>
          <a:p>
            <a:r>
              <a:rPr lang="pt-BR" sz="2400" dirty="0">
                <a:latin typeface="Candara" panose="020E0502030303020204" pitchFamily="34" charset="0"/>
              </a:rPr>
              <a:t>Proficiente</a:t>
            </a:r>
          </a:p>
          <a:p>
            <a:r>
              <a:rPr lang="pt-BR" sz="2400" dirty="0">
                <a:solidFill>
                  <a:schemeClr val="bg1"/>
                </a:solidFill>
                <a:latin typeface="Candara" panose="020E0502030303020204" pitchFamily="34" charset="0"/>
              </a:rPr>
              <a:t>Expert </a:t>
            </a:r>
          </a:p>
        </p:txBody>
      </p:sp>
      <p:sp>
        <p:nvSpPr>
          <p:cNvPr id="6" name="Espaço Reservado para Conteúdo 5">
            <a:extLst>
              <a:ext uri="{FF2B5EF4-FFF2-40B4-BE49-F238E27FC236}">
                <a16:creationId xmlns:a16="http://schemas.microsoft.com/office/drawing/2014/main" id="{A3CD1460-2764-409E-A3EC-8AD5D903FE35}"/>
              </a:ext>
            </a:extLst>
          </p:cNvPr>
          <p:cNvSpPr>
            <a:spLocks noGrp="1"/>
          </p:cNvSpPr>
          <p:nvPr>
            <p:ph sz="half" idx="2"/>
          </p:nvPr>
        </p:nvSpPr>
        <p:spPr>
          <a:xfrm>
            <a:off x="3730171" y="2177456"/>
            <a:ext cx="7623629" cy="3795748"/>
          </a:xfrm>
        </p:spPr>
        <p:txBody>
          <a:bodyPr>
            <a:normAutofit/>
          </a:bodyPr>
          <a:lstStyle/>
          <a:p>
            <a:r>
              <a:rPr lang="pt-BR" sz="2200" dirty="0">
                <a:latin typeface="Candara" panose="020E0502030303020204" pitchFamily="34" charset="0"/>
              </a:rPr>
              <a:t>Profundo envolvimento com a tarefa</a:t>
            </a:r>
          </a:p>
          <a:p>
            <a:r>
              <a:rPr lang="pt-BR" sz="2200" dirty="0">
                <a:latin typeface="Candara" panose="020E0502030303020204" pitchFamily="34" charset="0"/>
              </a:rPr>
              <a:t>Visão holística da situação</a:t>
            </a:r>
          </a:p>
          <a:p>
            <a:r>
              <a:rPr lang="pt-BR" sz="2200" dirty="0">
                <a:latin typeface="Candara" panose="020E0502030303020204" pitchFamily="34" charset="0"/>
              </a:rPr>
              <a:t>Consegue enxergar vários aspectos de uma situação e priorizá-las como plano ou como fundo de forma intuitiva</a:t>
            </a:r>
          </a:p>
          <a:p>
            <a:r>
              <a:rPr lang="pt-BR" sz="2200" dirty="0">
                <a:latin typeface="Candara" panose="020E0502030303020204" pitchFamily="34" charset="0"/>
              </a:rPr>
              <a:t>Ainda recorre as regras, mas aplica elas de forma orientada a cada situação	</a:t>
            </a:r>
          </a:p>
        </p:txBody>
      </p:sp>
      <p:pic>
        <p:nvPicPr>
          <p:cNvPr id="5" name="Imagem 4" descr="rsgov.png">
            <a:extLst>
              <a:ext uri="{FF2B5EF4-FFF2-40B4-BE49-F238E27FC236}">
                <a16:creationId xmlns:a16="http://schemas.microsoft.com/office/drawing/2014/main" id="{BA2E35E1-CF69-4590-9E8B-D586039B2E50}"/>
              </a:ext>
            </a:extLst>
          </p:cNvPr>
          <p:cNvPicPr>
            <a:picLocks noChangeAspect="1"/>
          </p:cNvPicPr>
          <p:nvPr/>
        </p:nvPicPr>
        <p:blipFill>
          <a:blip r:embed="rId2" cstate="print"/>
          <a:stretch>
            <a:fillRect/>
          </a:stretch>
        </p:blipFill>
        <p:spPr>
          <a:xfrm>
            <a:off x="185559" y="6671432"/>
            <a:ext cx="642942" cy="134212"/>
          </a:xfrm>
          <a:prstGeom prst="rect">
            <a:avLst/>
          </a:prstGeom>
        </p:spPr>
      </p:pic>
      <p:pic>
        <p:nvPicPr>
          <p:cNvPr id="7" name="Imagem 6" descr="Apresentacao_RS_slides.png">
            <a:extLst>
              <a:ext uri="{FF2B5EF4-FFF2-40B4-BE49-F238E27FC236}">
                <a16:creationId xmlns:a16="http://schemas.microsoft.com/office/drawing/2014/main" id="{73DC4EA2-3BFD-443C-9782-5382778DFF5D}"/>
              </a:ext>
            </a:extLst>
          </p:cNvPr>
          <p:cNvPicPr>
            <a:picLocks noChangeAspect="1"/>
          </p:cNvPicPr>
          <p:nvPr/>
        </p:nvPicPr>
        <p:blipFill>
          <a:blip r:embed="rId3" cstate="print"/>
          <a:stretch>
            <a:fillRect/>
          </a:stretch>
        </p:blipFill>
        <p:spPr>
          <a:xfrm>
            <a:off x="11277600" y="6627181"/>
            <a:ext cx="914400" cy="230819"/>
          </a:xfrm>
          <a:prstGeom prst="rect">
            <a:avLst/>
          </a:prstGeom>
        </p:spPr>
      </p:pic>
      <p:sp>
        <p:nvSpPr>
          <p:cNvPr id="8" name="CaixaDeTexto 7">
            <a:extLst>
              <a:ext uri="{FF2B5EF4-FFF2-40B4-BE49-F238E27FC236}">
                <a16:creationId xmlns:a16="http://schemas.microsoft.com/office/drawing/2014/main" id="{7BBD4E2B-9D85-4F40-836F-CF104C6F8A60}"/>
              </a:ext>
            </a:extLst>
          </p:cNvPr>
          <p:cNvSpPr txBox="1"/>
          <p:nvPr/>
        </p:nvSpPr>
        <p:spPr>
          <a:xfrm>
            <a:off x="1645919" y="5185996"/>
            <a:ext cx="9186204" cy="923330"/>
          </a:xfrm>
          <a:prstGeom prst="rect">
            <a:avLst/>
          </a:prstGeom>
          <a:solidFill>
            <a:schemeClr val="bg1"/>
          </a:solidFill>
        </p:spPr>
        <p:txBody>
          <a:bodyPr wrap="square" rtlCol="0">
            <a:spAutoFit/>
          </a:bodyPr>
          <a:lstStyle/>
          <a:p>
            <a:r>
              <a:rPr lang="pt-BR" dirty="0">
                <a:latin typeface="Candara" panose="020E0502030303020204" pitchFamily="34" charset="0"/>
              </a:rPr>
              <a:t>Exemplo: </a:t>
            </a:r>
          </a:p>
          <a:p>
            <a:r>
              <a:rPr lang="pt-BR" dirty="0">
                <a:latin typeface="Candara" panose="020E0502030303020204" pitchFamily="34" charset="0"/>
              </a:rPr>
              <a:t>Um motorista proficiente, ao se aproximar de uma curva em um dia chuvoso, pode perceber intuitivamente  que está dirigindo muito rapidamente.</a:t>
            </a:r>
          </a:p>
        </p:txBody>
      </p:sp>
    </p:spTree>
    <p:extLst>
      <p:ext uri="{BB962C8B-B14F-4D97-AF65-F5344CB8AC3E}">
        <p14:creationId xmlns:p14="http://schemas.microsoft.com/office/powerpoint/2010/main" val="294314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B28D8A-4285-44B8-9D50-AAF96E6000C5}"/>
              </a:ext>
            </a:extLst>
          </p:cNvPr>
          <p:cNvSpPr>
            <a:spLocks noGrp="1"/>
          </p:cNvSpPr>
          <p:nvPr>
            <p:ph type="title"/>
          </p:nvPr>
        </p:nvSpPr>
        <p:spPr>
          <a:xfrm>
            <a:off x="838200" y="668377"/>
            <a:ext cx="10515600" cy="1325563"/>
          </a:xfrm>
        </p:spPr>
        <p:txBody>
          <a:bodyPr>
            <a:normAutofit/>
          </a:bodyPr>
          <a:lstStyle/>
          <a:p>
            <a:r>
              <a:rPr lang="pt-BR" dirty="0">
                <a:latin typeface="Bodoni MT" panose="02070603080606020203" pitchFamily="18" charset="0"/>
              </a:rPr>
              <a:t>Os cinco estágios de aquisição de uma habilidade:</a:t>
            </a:r>
          </a:p>
        </p:txBody>
      </p:sp>
      <p:sp>
        <p:nvSpPr>
          <p:cNvPr id="4" name="Espaço Reservado para Conteúdo 3">
            <a:extLst>
              <a:ext uri="{FF2B5EF4-FFF2-40B4-BE49-F238E27FC236}">
                <a16:creationId xmlns:a16="http://schemas.microsoft.com/office/drawing/2014/main" id="{49D5581F-C032-44D1-9D8F-2BE20045AC10}"/>
              </a:ext>
            </a:extLst>
          </p:cNvPr>
          <p:cNvSpPr>
            <a:spLocks noGrp="1"/>
          </p:cNvSpPr>
          <p:nvPr>
            <p:ph sz="half" idx="1"/>
          </p:nvPr>
        </p:nvSpPr>
        <p:spPr>
          <a:xfrm>
            <a:off x="838200" y="2177456"/>
            <a:ext cx="2703286" cy="3795748"/>
          </a:xfrm>
        </p:spPr>
        <p:txBody>
          <a:bodyPr>
            <a:normAutofit/>
          </a:bodyPr>
          <a:lstStyle/>
          <a:p>
            <a:r>
              <a:rPr lang="pt-BR" sz="2400" dirty="0">
                <a:solidFill>
                  <a:schemeClr val="bg1"/>
                </a:solidFill>
                <a:latin typeface="Candara" panose="020E0502030303020204" pitchFamily="34" charset="0"/>
              </a:rPr>
              <a:t>Aprendiz/novato</a:t>
            </a:r>
          </a:p>
          <a:p>
            <a:r>
              <a:rPr lang="pt-BR" sz="2400" dirty="0">
                <a:solidFill>
                  <a:schemeClr val="bg1"/>
                </a:solidFill>
                <a:latin typeface="Candara" panose="020E0502030303020204" pitchFamily="34" charset="0"/>
              </a:rPr>
              <a:t>Iniciante avançado</a:t>
            </a:r>
          </a:p>
          <a:p>
            <a:r>
              <a:rPr lang="pt-BR" sz="2400" dirty="0">
                <a:solidFill>
                  <a:schemeClr val="bg1"/>
                </a:solidFill>
                <a:latin typeface="Candara" panose="020E0502030303020204" pitchFamily="34" charset="0"/>
              </a:rPr>
              <a:t>Competente </a:t>
            </a:r>
          </a:p>
          <a:p>
            <a:r>
              <a:rPr lang="pt-BR" sz="2400" dirty="0">
                <a:solidFill>
                  <a:schemeClr val="bg1"/>
                </a:solidFill>
                <a:latin typeface="Candara" panose="020E0502030303020204" pitchFamily="34" charset="0"/>
              </a:rPr>
              <a:t>Proficiente</a:t>
            </a:r>
          </a:p>
          <a:p>
            <a:r>
              <a:rPr lang="pt-BR" sz="2400" dirty="0">
                <a:latin typeface="Candara" panose="020E0502030303020204" pitchFamily="34" charset="0"/>
              </a:rPr>
              <a:t>Expert </a:t>
            </a:r>
          </a:p>
        </p:txBody>
      </p:sp>
      <p:sp>
        <p:nvSpPr>
          <p:cNvPr id="6" name="Espaço Reservado para Conteúdo 5">
            <a:extLst>
              <a:ext uri="{FF2B5EF4-FFF2-40B4-BE49-F238E27FC236}">
                <a16:creationId xmlns:a16="http://schemas.microsoft.com/office/drawing/2014/main" id="{A3CD1460-2764-409E-A3EC-8AD5D903FE35}"/>
              </a:ext>
            </a:extLst>
          </p:cNvPr>
          <p:cNvSpPr>
            <a:spLocks noGrp="1"/>
          </p:cNvSpPr>
          <p:nvPr>
            <p:ph sz="half" idx="2"/>
          </p:nvPr>
        </p:nvSpPr>
        <p:spPr>
          <a:xfrm>
            <a:off x="3730171" y="1884769"/>
            <a:ext cx="7623629" cy="3795748"/>
          </a:xfrm>
        </p:spPr>
        <p:txBody>
          <a:bodyPr>
            <a:normAutofit/>
          </a:bodyPr>
          <a:lstStyle/>
          <a:p>
            <a:r>
              <a:rPr lang="pt-BR" sz="2200" dirty="0">
                <a:latin typeface="Candara" panose="020E0502030303020204" pitchFamily="34" charset="0"/>
              </a:rPr>
              <a:t>Geralmente sabe o que fazer. Sua habilidade está incorporada de tal forma que não é necessário estar consciente dela mais do que está do próprio corpo</a:t>
            </a:r>
          </a:p>
          <a:p>
            <a:r>
              <a:rPr lang="pt-BR" sz="2200" dirty="0">
                <a:latin typeface="Candara" panose="020E0502030303020204" pitchFamily="34" charset="0"/>
              </a:rPr>
              <a:t>Combina abordagem analítica e/ou intuitiva para situações novas ou mais complexas.</a:t>
            </a:r>
          </a:p>
          <a:p>
            <a:r>
              <a:rPr lang="pt-BR" sz="2200" dirty="0">
                <a:latin typeface="Candara" panose="020E0502030303020204" pitchFamily="34" charset="0"/>
              </a:rPr>
              <a:t>É capaz de antever situações, testar várias hipóteses e estabelecer redes de apoio com outros experts</a:t>
            </a:r>
          </a:p>
          <a:p>
            <a:r>
              <a:rPr lang="pt-BR" sz="2200" dirty="0">
                <a:latin typeface="Candara" panose="020E0502030303020204" pitchFamily="34" charset="0"/>
              </a:rPr>
              <a:t>Pensam, estimulam soluções e encorajam; peças fundamentais na disseminação do conhecimento.</a:t>
            </a:r>
          </a:p>
        </p:txBody>
      </p:sp>
      <p:pic>
        <p:nvPicPr>
          <p:cNvPr id="5" name="Imagem 4" descr="rsgov.png">
            <a:extLst>
              <a:ext uri="{FF2B5EF4-FFF2-40B4-BE49-F238E27FC236}">
                <a16:creationId xmlns:a16="http://schemas.microsoft.com/office/drawing/2014/main" id="{BA2E35E1-CF69-4590-9E8B-D586039B2E50}"/>
              </a:ext>
            </a:extLst>
          </p:cNvPr>
          <p:cNvPicPr>
            <a:picLocks noChangeAspect="1"/>
          </p:cNvPicPr>
          <p:nvPr/>
        </p:nvPicPr>
        <p:blipFill>
          <a:blip r:embed="rId2" cstate="print"/>
          <a:stretch>
            <a:fillRect/>
          </a:stretch>
        </p:blipFill>
        <p:spPr>
          <a:xfrm>
            <a:off x="185559" y="6671432"/>
            <a:ext cx="642942" cy="134212"/>
          </a:xfrm>
          <a:prstGeom prst="rect">
            <a:avLst/>
          </a:prstGeom>
        </p:spPr>
      </p:pic>
      <p:pic>
        <p:nvPicPr>
          <p:cNvPr id="7" name="Imagem 6" descr="Apresentacao_RS_slides.png">
            <a:extLst>
              <a:ext uri="{FF2B5EF4-FFF2-40B4-BE49-F238E27FC236}">
                <a16:creationId xmlns:a16="http://schemas.microsoft.com/office/drawing/2014/main" id="{73DC4EA2-3BFD-443C-9782-5382778DFF5D}"/>
              </a:ext>
            </a:extLst>
          </p:cNvPr>
          <p:cNvPicPr>
            <a:picLocks noChangeAspect="1"/>
          </p:cNvPicPr>
          <p:nvPr/>
        </p:nvPicPr>
        <p:blipFill>
          <a:blip r:embed="rId3" cstate="print"/>
          <a:stretch>
            <a:fillRect/>
          </a:stretch>
        </p:blipFill>
        <p:spPr>
          <a:xfrm>
            <a:off x="11277600" y="6627181"/>
            <a:ext cx="914400" cy="230819"/>
          </a:xfrm>
          <a:prstGeom prst="rect">
            <a:avLst/>
          </a:prstGeom>
        </p:spPr>
      </p:pic>
      <p:sp>
        <p:nvSpPr>
          <p:cNvPr id="8" name="CaixaDeTexto 7">
            <a:extLst>
              <a:ext uri="{FF2B5EF4-FFF2-40B4-BE49-F238E27FC236}">
                <a16:creationId xmlns:a16="http://schemas.microsoft.com/office/drawing/2014/main" id="{E0509DDE-B210-431C-81F2-9DE9B63FE55A}"/>
              </a:ext>
            </a:extLst>
          </p:cNvPr>
          <p:cNvSpPr txBox="1"/>
          <p:nvPr/>
        </p:nvSpPr>
        <p:spPr>
          <a:xfrm>
            <a:off x="1729153" y="5124963"/>
            <a:ext cx="9624647" cy="1200329"/>
          </a:xfrm>
          <a:prstGeom prst="rect">
            <a:avLst/>
          </a:prstGeom>
          <a:solidFill>
            <a:schemeClr val="bg1"/>
          </a:solidFill>
        </p:spPr>
        <p:txBody>
          <a:bodyPr wrap="square" rtlCol="0">
            <a:spAutoFit/>
          </a:bodyPr>
          <a:lstStyle/>
          <a:p>
            <a:r>
              <a:rPr lang="pt-BR" dirty="0">
                <a:latin typeface="Candara" panose="020E0502030303020204" pitchFamily="34" charset="0"/>
              </a:rPr>
              <a:t>Exemplo: </a:t>
            </a:r>
          </a:p>
          <a:p>
            <a:r>
              <a:rPr lang="pt-BR" dirty="0">
                <a:latin typeface="Candara" panose="020E0502030303020204" pitchFamily="34" charset="0"/>
              </a:rPr>
              <a:t>Um motorista expert se funde com o próprio carro. Ele sente que está dirigindo, da mesma forma que toma intuitivamente uma série de decisões que ele não consegue sequer lembrar delas após sair do carro.</a:t>
            </a:r>
          </a:p>
        </p:txBody>
      </p:sp>
    </p:spTree>
    <p:extLst>
      <p:ext uri="{BB962C8B-B14F-4D97-AF65-F5344CB8AC3E}">
        <p14:creationId xmlns:p14="http://schemas.microsoft.com/office/powerpoint/2010/main" val="184243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6059BC2-0B11-485C-9510-6D0418EFC096}"/>
              </a:ext>
            </a:extLst>
          </p:cNvPr>
          <p:cNvSpPr>
            <a:spLocks noGrp="1"/>
          </p:cNvSpPr>
          <p:nvPr>
            <p:ph type="title"/>
          </p:nvPr>
        </p:nvSpPr>
        <p:spPr>
          <a:xfrm>
            <a:off x="1136428" y="627564"/>
            <a:ext cx="7474172" cy="1325563"/>
          </a:xfrm>
        </p:spPr>
        <p:txBody>
          <a:bodyPr>
            <a:normAutofit/>
          </a:bodyPr>
          <a:lstStyle/>
          <a:p>
            <a:r>
              <a:rPr lang="pt-BR" dirty="0">
                <a:latin typeface="Bodoni MT" panose="02070603080606020203" pitchFamily="18" charset="0"/>
              </a:rPr>
              <a:t>Reflexões finais</a:t>
            </a:r>
          </a:p>
        </p:txBody>
      </p:sp>
      <p:sp>
        <p:nvSpPr>
          <p:cNvPr id="6" name="Espaço Reservado para Conteúdo 5">
            <a:extLst>
              <a:ext uri="{FF2B5EF4-FFF2-40B4-BE49-F238E27FC236}">
                <a16:creationId xmlns:a16="http://schemas.microsoft.com/office/drawing/2014/main" id="{521C107C-79F1-4A9C-957E-1C72E1D8834F}"/>
              </a:ext>
            </a:extLst>
          </p:cNvPr>
          <p:cNvSpPr>
            <a:spLocks noGrp="1"/>
          </p:cNvSpPr>
          <p:nvPr>
            <p:ph idx="1"/>
          </p:nvPr>
        </p:nvSpPr>
        <p:spPr>
          <a:xfrm>
            <a:off x="1136429" y="2278173"/>
            <a:ext cx="7659228" cy="3450613"/>
          </a:xfrm>
        </p:spPr>
        <p:txBody>
          <a:bodyPr anchor="ctr">
            <a:normAutofit/>
          </a:bodyPr>
          <a:lstStyle/>
          <a:p>
            <a:r>
              <a:rPr lang="pt-BR" sz="2200" dirty="0">
                <a:latin typeface="Candara" panose="020E0502030303020204" pitchFamily="34" charset="0"/>
              </a:rPr>
              <a:t>Ninguém é bom em tudo e nem nasce sabendo!</a:t>
            </a:r>
          </a:p>
          <a:p>
            <a:r>
              <a:rPr lang="pt-BR" sz="2200" dirty="0">
                <a:latin typeface="Candara" panose="020E0502030303020204" pitchFamily="34" charset="0"/>
              </a:rPr>
              <a:t>Uma pessoa em um estágio particular de aquisição de uma habilidade pode tentar copiar os processos mentais de outro indivíduo com mais experiência, mas se sairá mal se lhe faltar prática e experiência concreta</a:t>
            </a:r>
          </a:p>
          <a:p>
            <a:r>
              <a:rPr lang="pt-BR" sz="2200" dirty="0">
                <a:latin typeface="Candara" panose="020E0502030303020204" pitchFamily="34" charset="0"/>
              </a:rPr>
              <a:t>O erro é uma fonte poderosa de experiência situacional </a:t>
            </a:r>
          </a:p>
          <a:p>
            <a:r>
              <a:rPr lang="pt-BR" sz="2200" dirty="0">
                <a:latin typeface="Candara" panose="020E0502030303020204" pitchFamily="34" charset="0"/>
              </a:rPr>
              <a:t>O conhecimento tácito é a expressão da nossa subjetividade derivada da nossa experiência com o mundo</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User Network">
            <a:extLst>
              <a:ext uri="{FF2B5EF4-FFF2-40B4-BE49-F238E27FC236}">
                <a16:creationId xmlns:a16="http://schemas.microsoft.com/office/drawing/2014/main" id="{AEACF71F-FB01-4047-9104-F0E1784E4D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pic>
        <p:nvPicPr>
          <p:cNvPr id="12" name="Imagem 11" descr="rsgov.png">
            <a:extLst>
              <a:ext uri="{FF2B5EF4-FFF2-40B4-BE49-F238E27FC236}">
                <a16:creationId xmlns:a16="http://schemas.microsoft.com/office/drawing/2014/main" id="{92DC303D-E50C-4D6F-8A45-0D4BAED89592}"/>
              </a:ext>
            </a:extLst>
          </p:cNvPr>
          <p:cNvPicPr>
            <a:picLocks noChangeAspect="1"/>
          </p:cNvPicPr>
          <p:nvPr/>
        </p:nvPicPr>
        <p:blipFill>
          <a:blip r:embed="rId4" cstate="print"/>
          <a:stretch>
            <a:fillRect/>
          </a:stretch>
        </p:blipFill>
        <p:spPr>
          <a:xfrm>
            <a:off x="185559" y="6671432"/>
            <a:ext cx="642942" cy="134212"/>
          </a:xfrm>
          <a:prstGeom prst="rect">
            <a:avLst/>
          </a:prstGeom>
        </p:spPr>
      </p:pic>
      <p:pic>
        <p:nvPicPr>
          <p:cNvPr id="14" name="Imagem 13" descr="Apresentacao_RS_slides.png">
            <a:extLst>
              <a:ext uri="{FF2B5EF4-FFF2-40B4-BE49-F238E27FC236}">
                <a16:creationId xmlns:a16="http://schemas.microsoft.com/office/drawing/2014/main" id="{0A94C8EA-7020-4A9F-9858-F016D8629260}"/>
              </a:ext>
            </a:extLst>
          </p:cNvPr>
          <p:cNvPicPr>
            <a:picLocks noChangeAspect="1"/>
          </p:cNvPicPr>
          <p:nvPr/>
        </p:nvPicPr>
        <p:blipFill>
          <a:blip r:embed="rId5" cstate="print"/>
          <a:stretch>
            <a:fillRect/>
          </a:stretch>
        </p:blipFill>
        <p:spPr>
          <a:xfrm>
            <a:off x="11277600" y="6627181"/>
            <a:ext cx="914400" cy="230819"/>
          </a:xfrm>
          <a:prstGeom prst="rect">
            <a:avLst/>
          </a:prstGeom>
        </p:spPr>
      </p:pic>
    </p:spTree>
    <p:extLst>
      <p:ext uri="{BB962C8B-B14F-4D97-AF65-F5344CB8AC3E}">
        <p14:creationId xmlns:p14="http://schemas.microsoft.com/office/powerpoint/2010/main" val="246802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203E42-CB3F-4BD1-8921-2B2EDFE6E42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AB78664F-1B32-4001-9B94-350AFA042A38}"/>
              </a:ext>
            </a:extLst>
          </p:cNvPr>
          <p:cNvSpPr>
            <a:spLocks noGrp="1"/>
          </p:cNvSpPr>
          <p:nvPr>
            <p:ph idx="1"/>
          </p:nvPr>
        </p:nvSpPr>
        <p:spPr/>
        <p:txBody>
          <a:bodyPr/>
          <a:lstStyle/>
          <a:p>
            <a:endParaRPr lang="pt-BR" dirty="0"/>
          </a:p>
        </p:txBody>
      </p:sp>
      <p:pic>
        <p:nvPicPr>
          <p:cNvPr id="4" name="Imagem 6">
            <a:extLst>
              <a:ext uri="{FF2B5EF4-FFF2-40B4-BE49-F238E27FC236}">
                <a16:creationId xmlns:a16="http://schemas.microsoft.com/office/drawing/2014/main" id="{44776370-105D-4B47-B3A1-206E3127B197}"/>
              </a:ext>
            </a:extLst>
          </p:cNvPr>
          <p:cNvPicPr/>
          <p:nvPr/>
        </p:nvPicPr>
        <p:blipFill>
          <a:blip r:embed="rId2"/>
          <a:stretch/>
        </p:blipFill>
        <p:spPr>
          <a:xfrm>
            <a:off x="10478461" y="0"/>
            <a:ext cx="1713539" cy="6858000"/>
          </a:xfrm>
          <a:prstGeom prst="rect">
            <a:avLst/>
          </a:prstGeom>
          <a:ln>
            <a:noFill/>
          </a:ln>
        </p:spPr>
      </p:pic>
      <p:pic>
        <p:nvPicPr>
          <p:cNvPr id="5" name="Imagem 4">
            <a:extLst>
              <a:ext uri="{FF2B5EF4-FFF2-40B4-BE49-F238E27FC236}">
                <a16:creationId xmlns:a16="http://schemas.microsoft.com/office/drawing/2014/main" id="{90E301A1-BCF5-459E-BA7C-843405434D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649" y="2838632"/>
            <a:ext cx="1227162" cy="1143008"/>
          </a:xfrm>
          <a:prstGeom prst="rect">
            <a:avLst/>
          </a:prstGeom>
        </p:spPr>
      </p:pic>
      <p:sp>
        <p:nvSpPr>
          <p:cNvPr id="6" name="CaixaDeTexto 5">
            <a:extLst>
              <a:ext uri="{FF2B5EF4-FFF2-40B4-BE49-F238E27FC236}">
                <a16:creationId xmlns:a16="http://schemas.microsoft.com/office/drawing/2014/main" id="{5FEAA384-101E-4BBC-AFAD-C8D4B0341D4A}"/>
              </a:ext>
            </a:extLst>
          </p:cNvPr>
          <p:cNvSpPr txBox="1"/>
          <p:nvPr/>
        </p:nvSpPr>
        <p:spPr>
          <a:xfrm>
            <a:off x="1223890" y="1825625"/>
            <a:ext cx="5807373" cy="3862596"/>
          </a:xfrm>
          <a:prstGeom prst="rect">
            <a:avLst/>
          </a:prstGeom>
          <a:noFill/>
        </p:spPr>
        <p:txBody>
          <a:bodyPr wrap="square" rtlCol="0">
            <a:spAutoFit/>
          </a:bodyPr>
          <a:lstStyle/>
          <a:p>
            <a:pPr>
              <a:lnSpc>
                <a:spcPct val="150000"/>
              </a:lnSpc>
            </a:pPr>
            <a:r>
              <a:rPr lang="pt-BR" sz="3900" b="1" spc="-1" dirty="0">
                <a:solidFill>
                  <a:srgbClr val="5A5B5E"/>
                </a:solidFill>
                <a:latin typeface="Segoe UI" panose="020B0502040204020203" pitchFamily="34" charset="0"/>
                <a:ea typeface="DejaVu Sans"/>
                <a:cs typeface="Segoe UI" panose="020B0502040204020203" pitchFamily="34" charset="0"/>
              </a:rPr>
              <a:t>Dúvidas??</a:t>
            </a:r>
          </a:p>
          <a:p>
            <a:pPr>
              <a:lnSpc>
                <a:spcPct val="150000"/>
              </a:lnSpc>
            </a:pPr>
            <a:endParaRPr lang="pt-BR" sz="3900" b="1" spc="-1" dirty="0">
              <a:solidFill>
                <a:srgbClr val="5A5B5E"/>
              </a:solidFill>
              <a:latin typeface="Segoe UI" panose="020B0502040204020203" pitchFamily="34" charset="0"/>
              <a:ea typeface="DejaVu Sans"/>
              <a:cs typeface="Segoe UI" panose="020B0502040204020203" pitchFamily="34" charset="0"/>
            </a:endParaRPr>
          </a:p>
          <a:p>
            <a:pPr>
              <a:lnSpc>
                <a:spcPct val="150000"/>
              </a:lnSpc>
            </a:pPr>
            <a:endParaRPr lang="pt-BR" sz="3900" b="1" spc="-1" dirty="0">
              <a:solidFill>
                <a:srgbClr val="5A5B5E"/>
              </a:solidFill>
              <a:latin typeface="Segoe UI" panose="020B0502040204020203" pitchFamily="34" charset="0"/>
              <a:ea typeface="DejaVu Sans"/>
              <a:cs typeface="Segoe UI" panose="020B0502040204020203" pitchFamily="34" charset="0"/>
            </a:endParaRPr>
          </a:p>
          <a:p>
            <a:pPr>
              <a:lnSpc>
                <a:spcPct val="150000"/>
              </a:lnSpc>
            </a:pPr>
            <a:r>
              <a:rPr lang="pt-BR" sz="3900" b="1" spc="-1" dirty="0">
                <a:solidFill>
                  <a:srgbClr val="5A5B5E"/>
                </a:solidFill>
                <a:latin typeface="Segoe UI" panose="020B0502040204020203" pitchFamily="34" charset="0"/>
                <a:ea typeface="DejaVu Sans"/>
                <a:cs typeface="Segoe UI" panose="020B0502040204020203" pitchFamily="34" charset="0"/>
              </a:rPr>
              <a:t>Obrigado!</a:t>
            </a:r>
          </a:p>
          <a:p>
            <a:r>
              <a:rPr lang="pt-BR" sz="1100" spc="-1" dirty="0">
                <a:solidFill>
                  <a:srgbClr val="5A5B5E"/>
                </a:solidFill>
                <a:latin typeface="Segoe UI" panose="020B0502040204020203" pitchFamily="34" charset="0"/>
                <a:ea typeface="DejaVu Sans"/>
                <a:cs typeface="Segoe UI" panose="020B0502040204020203" pitchFamily="34" charset="0"/>
              </a:rPr>
              <a:t>pedro-paula@spgg.rs.gov.br</a:t>
            </a:r>
          </a:p>
        </p:txBody>
      </p:sp>
    </p:spTree>
    <p:extLst>
      <p:ext uri="{BB962C8B-B14F-4D97-AF65-F5344CB8AC3E}">
        <p14:creationId xmlns:p14="http://schemas.microsoft.com/office/powerpoint/2010/main" val="410233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08088-DA45-4F53-A4F7-7B0DF284B7F1}"/>
              </a:ext>
            </a:extLst>
          </p:cNvPr>
          <p:cNvSpPr>
            <a:spLocks noGrp="1"/>
          </p:cNvSpPr>
          <p:nvPr>
            <p:ph type="title"/>
          </p:nvPr>
        </p:nvSpPr>
        <p:spPr>
          <a:xfrm>
            <a:off x="1913468" y="365125"/>
            <a:ext cx="9440332" cy="1325563"/>
          </a:xfrm>
        </p:spPr>
        <p:txBody>
          <a:bodyPr>
            <a:normAutofit/>
          </a:bodyPr>
          <a:lstStyle/>
          <a:p>
            <a:r>
              <a:rPr lang="pt-BR" sz="5400">
                <a:latin typeface="Bodoni MT" panose="02070603080606020203" pitchFamily="18" charset="0"/>
              </a:rPr>
              <a:t>Agenda</a:t>
            </a:r>
          </a:p>
        </p:txBody>
      </p:sp>
      <p:sp>
        <p:nvSpPr>
          <p:cNvPr id="21" name="Rectangle 20">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m 8" descr="Apresentacao_RS_slides.png">
            <a:extLst>
              <a:ext uri="{FF2B5EF4-FFF2-40B4-BE49-F238E27FC236}">
                <a16:creationId xmlns:a16="http://schemas.microsoft.com/office/drawing/2014/main" id="{B2547B8F-52F7-4B2A-B47D-03EBB4B77FFF}"/>
              </a:ext>
            </a:extLst>
          </p:cNvPr>
          <p:cNvPicPr>
            <a:picLocks noChangeAspect="1"/>
          </p:cNvPicPr>
          <p:nvPr/>
        </p:nvPicPr>
        <p:blipFill>
          <a:blip r:embed="rId2" cstate="print"/>
          <a:stretch>
            <a:fillRect/>
          </a:stretch>
        </p:blipFill>
        <p:spPr>
          <a:xfrm>
            <a:off x="838200" y="912496"/>
            <a:ext cx="914400" cy="230819"/>
          </a:xfrm>
          <a:prstGeom prst="rect">
            <a:avLst/>
          </a:prstGeom>
        </p:spPr>
      </p:pic>
      <p:sp>
        <p:nvSpPr>
          <p:cNvPr id="3" name="Espaço Reservado para Conteúdo 2">
            <a:extLst>
              <a:ext uri="{FF2B5EF4-FFF2-40B4-BE49-F238E27FC236}">
                <a16:creationId xmlns:a16="http://schemas.microsoft.com/office/drawing/2014/main" id="{48937E7E-4724-40F6-812D-BD9C63B01B58}"/>
              </a:ext>
            </a:extLst>
          </p:cNvPr>
          <p:cNvSpPr>
            <a:spLocks noGrp="1"/>
          </p:cNvSpPr>
          <p:nvPr>
            <p:ph idx="1"/>
          </p:nvPr>
        </p:nvSpPr>
        <p:spPr>
          <a:xfrm>
            <a:off x="838200" y="1825625"/>
            <a:ext cx="10515600" cy="4351338"/>
          </a:xfrm>
        </p:spPr>
        <p:txBody>
          <a:bodyPr>
            <a:normAutofit/>
          </a:bodyPr>
          <a:lstStyle/>
          <a:p>
            <a:pPr marL="457200" indent="-457200">
              <a:buFont typeface="+mj-lt"/>
              <a:buAutoNum type="arabicPeriod"/>
            </a:pPr>
            <a:r>
              <a:rPr lang="pt-BR" dirty="0">
                <a:latin typeface="Candara" panose="020E0502030303020204" pitchFamily="34" charset="0"/>
              </a:rPr>
              <a:t>O que me trouxe até aqui</a:t>
            </a:r>
          </a:p>
          <a:p>
            <a:pPr marL="457200" indent="-457200">
              <a:buFont typeface="+mj-lt"/>
              <a:buAutoNum type="arabicPeriod"/>
            </a:pPr>
            <a:r>
              <a:rPr lang="pt-BR" dirty="0">
                <a:latin typeface="Candara" panose="020E0502030303020204" pitchFamily="34" charset="0"/>
              </a:rPr>
              <a:t>Premissas do modelo</a:t>
            </a:r>
          </a:p>
          <a:p>
            <a:pPr marL="457200" indent="-457200">
              <a:buFont typeface="+mj-lt"/>
              <a:buAutoNum type="arabicPeriod"/>
            </a:pPr>
            <a:r>
              <a:rPr lang="pt-BR" dirty="0">
                <a:latin typeface="Candara" panose="020E0502030303020204" pitchFamily="34" charset="0"/>
              </a:rPr>
              <a:t>Qual o propósito dessa teoria</a:t>
            </a:r>
          </a:p>
          <a:p>
            <a:pPr marL="457200" indent="-457200">
              <a:buFont typeface="+mj-lt"/>
              <a:buAutoNum type="arabicPeriod"/>
            </a:pPr>
            <a:r>
              <a:rPr lang="pt-BR" dirty="0">
                <a:latin typeface="Candara" panose="020E0502030303020204" pitchFamily="34" charset="0"/>
              </a:rPr>
              <a:t>Os cinco estágios de aquisição de habilidades</a:t>
            </a:r>
          </a:p>
          <a:p>
            <a:pPr marL="457200" indent="-457200">
              <a:buFont typeface="+mj-lt"/>
              <a:buAutoNum type="arabicPeriod"/>
            </a:pPr>
            <a:r>
              <a:rPr lang="pt-BR" dirty="0">
                <a:latin typeface="Candara" panose="020E0502030303020204" pitchFamily="34" charset="0"/>
              </a:rPr>
              <a:t>Reflexões finais</a:t>
            </a:r>
          </a:p>
          <a:p>
            <a:pPr marL="457200" indent="-457200">
              <a:buFont typeface="+mj-lt"/>
              <a:buAutoNum type="arabicPeriod"/>
            </a:pPr>
            <a:r>
              <a:rPr lang="pt-BR" dirty="0">
                <a:latin typeface="Candara" panose="020E0502030303020204" pitchFamily="34" charset="0"/>
              </a:rPr>
              <a:t>Dúvidas.</a:t>
            </a:r>
          </a:p>
        </p:txBody>
      </p:sp>
      <p:pic>
        <p:nvPicPr>
          <p:cNvPr id="11" name="Imagem 10" descr="rsgov.png">
            <a:extLst>
              <a:ext uri="{FF2B5EF4-FFF2-40B4-BE49-F238E27FC236}">
                <a16:creationId xmlns:a16="http://schemas.microsoft.com/office/drawing/2014/main" id="{73F93E41-641C-4CE1-BF39-E7A20A6C7DEA}"/>
              </a:ext>
            </a:extLst>
          </p:cNvPr>
          <p:cNvPicPr>
            <a:picLocks noChangeAspect="1"/>
          </p:cNvPicPr>
          <p:nvPr/>
        </p:nvPicPr>
        <p:blipFill>
          <a:blip r:embed="rId3" cstate="print"/>
          <a:stretch>
            <a:fillRect/>
          </a:stretch>
        </p:blipFill>
        <p:spPr>
          <a:xfrm>
            <a:off x="185559" y="6671432"/>
            <a:ext cx="642942" cy="134212"/>
          </a:xfrm>
          <a:prstGeom prst="rect">
            <a:avLst/>
          </a:prstGeom>
        </p:spPr>
      </p:pic>
    </p:spTree>
    <p:extLst>
      <p:ext uri="{BB962C8B-B14F-4D97-AF65-F5344CB8AC3E}">
        <p14:creationId xmlns:p14="http://schemas.microsoft.com/office/powerpoint/2010/main" val="305496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CD4B58-6137-44D2-9EB8-88EDFF080CB8}"/>
              </a:ext>
            </a:extLst>
          </p:cNvPr>
          <p:cNvSpPr>
            <a:spLocks noGrp="1"/>
          </p:cNvSpPr>
          <p:nvPr>
            <p:ph type="title"/>
          </p:nvPr>
        </p:nvSpPr>
        <p:spPr>
          <a:xfrm>
            <a:off x="838200" y="365125"/>
            <a:ext cx="10515600" cy="1325563"/>
          </a:xfrm>
        </p:spPr>
        <p:txBody>
          <a:bodyPr>
            <a:normAutofit/>
          </a:bodyPr>
          <a:lstStyle/>
          <a:p>
            <a:r>
              <a:rPr lang="pt-BR" sz="5400" dirty="0">
                <a:latin typeface="Bodoni MT" panose="02070603080606020203" pitchFamily="18" charset="0"/>
              </a:rPr>
              <a:t>O que me trouxe até aqui?</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7916DA5-7D62-4470-B549-914400AEFFE8}"/>
              </a:ext>
            </a:extLst>
          </p:cNvPr>
          <p:cNvSpPr>
            <a:spLocks noGrp="1"/>
          </p:cNvSpPr>
          <p:nvPr>
            <p:ph idx="1"/>
          </p:nvPr>
        </p:nvSpPr>
        <p:spPr>
          <a:xfrm>
            <a:off x="838200" y="1929384"/>
            <a:ext cx="10515600" cy="4251960"/>
          </a:xfrm>
        </p:spPr>
        <p:txBody>
          <a:bodyPr>
            <a:normAutofit/>
          </a:bodyPr>
          <a:lstStyle/>
          <a:p>
            <a:r>
              <a:rPr lang="pt-BR" sz="2400" dirty="0">
                <a:latin typeface="Candara" panose="020E0502030303020204" pitchFamily="34" charset="0"/>
              </a:rPr>
              <a:t>Palestra Carmen </a:t>
            </a:r>
            <a:r>
              <a:rPr lang="pt-BR" sz="2400" dirty="0" err="1">
                <a:latin typeface="Candara" panose="020E0502030303020204" pitchFamily="34" charset="0"/>
              </a:rPr>
              <a:t>Piccini</a:t>
            </a:r>
            <a:r>
              <a:rPr lang="pt-BR" sz="2400" dirty="0">
                <a:latin typeface="Candara" panose="020E0502030303020204" pitchFamily="34" charset="0"/>
              </a:rPr>
              <a:t>: “Você já conhece seus talentos únicos</a:t>
            </a:r>
            <a:r>
              <a:rPr lang="pt-BR" sz="2400">
                <a:latin typeface="Candara" panose="020E0502030303020204" pitchFamily="34" charset="0"/>
              </a:rPr>
              <a:t>?”21º </a:t>
            </a:r>
            <a:r>
              <a:rPr lang="pt-BR" sz="2400" dirty="0">
                <a:latin typeface="Candara" panose="020E0502030303020204" pitchFamily="34" charset="0"/>
              </a:rPr>
              <a:t>Fórum</a:t>
            </a:r>
          </a:p>
          <a:p>
            <a:pPr marL="0" indent="0">
              <a:buNone/>
            </a:pPr>
            <a:endParaRPr lang="pt-BR" sz="2400" dirty="0">
              <a:latin typeface="Candara" panose="020E0502030303020204" pitchFamily="34" charset="0"/>
            </a:endParaRPr>
          </a:p>
          <a:p>
            <a:r>
              <a:rPr lang="pt-BR" sz="2400" dirty="0">
                <a:latin typeface="Candara" panose="020E0502030303020204" pitchFamily="34" charset="0"/>
              </a:rPr>
              <a:t>Questões que me inquietaram:</a:t>
            </a:r>
          </a:p>
          <a:p>
            <a:pPr lvl="1"/>
            <a:r>
              <a:rPr lang="pt-BR" sz="2000" dirty="0">
                <a:latin typeface="Candara" panose="020E0502030303020204" pitchFamily="34" charset="0"/>
              </a:rPr>
              <a:t>Depois de identificar meus pontos fortes e minhas habilidades inatas, como desenvolvê-los até um nível de competência ótimo? </a:t>
            </a:r>
          </a:p>
          <a:p>
            <a:pPr lvl="1"/>
            <a:r>
              <a:rPr lang="pt-BR" sz="2000" dirty="0">
                <a:latin typeface="Candara" panose="020E0502030303020204" pitchFamily="34" charset="0"/>
              </a:rPr>
              <a:t>Mesmo os pontos dos quais tenho maior dificuldade, qual nível aceitável devo procurar desenvolvê-los?</a:t>
            </a:r>
          </a:p>
          <a:p>
            <a:pPr>
              <a:buFont typeface="Wingdings" panose="05000000000000000000" pitchFamily="2" charset="2"/>
              <a:buChar char="§"/>
            </a:pPr>
            <a:endParaRPr lang="pt-BR" sz="2200" dirty="0">
              <a:latin typeface="Candara" panose="020E0502030303020204" pitchFamily="34" charset="0"/>
            </a:endParaRPr>
          </a:p>
        </p:txBody>
      </p:sp>
      <p:pic>
        <p:nvPicPr>
          <p:cNvPr id="4" name="Imagem 3" descr="Apresentacao_RS_slides.png">
            <a:extLst>
              <a:ext uri="{FF2B5EF4-FFF2-40B4-BE49-F238E27FC236}">
                <a16:creationId xmlns:a16="http://schemas.microsoft.com/office/drawing/2014/main" id="{F4811E3C-0447-48F6-B72C-C79BC2A656DC}"/>
              </a:ext>
            </a:extLst>
          </p:cNvPr>
          <p:cNvPicPr>
            <a:picLocks noChangeAspect="1"/>
          </p:cNvPicPr>
          <p:nvPr/>
        </p:nvPicPr>
        <p:blipFill>
          <a:blip r:embed="rId2" cstate="print"/>
          <a:stretch>
            <a:fillRect/>
          </a:stretch>
        </p:blipFill>
        <p:spPr>
          <a:xfrm>
            <a:off x="11277600" y="6627181"/>
            <a:ext cx="914400" cy="230819"/>
          </a:xfrm>
          <a:prstGeom prst="rect">
            <a:avLst/>
          </a:prstGeom>
        </p:spPr>
      </p:pic>
      <p:pic>
        <p:nvPicPr>
          <p:cNvPr id="7" name="Imagem 6" descr="rsgov.png">
            <a:extLst>
              <a:ext uri="{FF2B5EF4-FFF2-40B4-BE49-F238E27FC236}">
                <a16:creationId xmlns:a16="http://schemas.microsoft.com/office/drawing/2014/main" id="{C740B88D-85C4-4E45-98EB-B648E71056C5}"/>
              </a:ext>
            </a:extLst>
          </p:cNvPr>
          <p:cNvPicPr>
            <a:picLocks noChangeAspect="1"/>
          </p:cNvPicPr>
          <p:nvPr/>
        </p:nvPicPr>
        <p:blipFill>
          <a:blip r:embed="rId3" cstate="print"/>
          <a:stretch>
            <a:fillRect/>
          </a:stretch>
        </p:blipFill>
        <p:spPr>
          <a:xfrm>
            <a:off x="185559" y="6671432"/>
            <a:ext cx="642942" cy="134212"/>
          </a:xfrm>
          <a:prstGeom prst="rect">
            <a:avLst/>
          </a:prstGeom>
        </p:spPr>
      </p:pic>
    </p:spTree>
    <p:extLst>
      <p:ext uri="{BB962C8B-B14F-4D97-AF65-F5344CB8AC3E}">
        <p14:creationId xmlns:p14="http://schemas.microsoft.com/office/powerpoint/2010/main" val="89007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5A8AF38-5C3B-4514-BEF9-4533CF7D2795}"/>
              </a:ext>
            </a:extLst>
          </p:cNvPr>
          <p:cNvSpPr>
            <a:spLocks noGrp="1"/>
          </p:cNvSpPr>
          <p:nvPr>
            <p:ph type="title"/>
          </p:nvPr>
        </p:nvSpPr>
        <p:spPr>
          <a:xfrm>
            <a:off x="838200" y="365125"/>
            <a:ext cx="10515600" cy="1325563"/>
          </a:xfrm>
        </p:spPr>
        <p:txBody>
          <a:bodyPr>
            <a:normAutofit/>
          </a:bodyPr>
          <a:lstStyle/>
          <a:p>
            <a:r>
              <a:rPr lang="pt-BR" sz="5400" dirty="0">
                <a:latin typeface="Bodoni MT" panose="02070603080606020203" pitchFamily="18" charset="0"/>
              </a:rPr>
              <a:t>O que me trouxe até aqui?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9E55EDE7-6104-4B18-99E1-618D274FE45D}"/>
              </a:ext>
            </a:extLst>
          </p:cNvPr>
          <p:cNvSpPr>
            <a:spLocks noGrp="1"/>
          </p:cNvSpPr>
          <p:nvPr>
            <p:ph idx="1"/>
          </p:nvPr>
        </p:nvSpPr>
        <p:spPr>
          <a:xfrm>
            <a:off x="838200" y="1929384"/>
            <a:ext cx="6143171" cy="4251960"/>
          </a:xfrm>
        </p:spPr>
        <p:txBody>
          <a:bodyPr>
            <a:normAutofit/>
          </a:bodyPr>
          <a:lstStyle/>
          <a:p>
            <a:r>
              <a:rPr lang="pt-BR" sz="2400" dirty="0">
                <a:latin typeface="Calisto MT" panose="02040603050505030304" pitchFamily="18" charset="0"/>
              </a:rPr>
              <a:t>Mestrado em Engenharia de Produção (UFMG) – Linha de Pesquisa: Estudos Sociais do Trabalho da Tecnologia e da Expertise</a:t>
            </a:r>
          </a:p>
          <a:p>
            <a:endParaRPr lang="pt-BR" sz="2400" dirty="0">
              <a:latin typeface="Calisto MT" panose="02040603050505030304" pitchFamily="18" charset="0"/>
            </a:endParaRPr>
          </a:p>
          <a:p>
            <a:r>
              <a:rPr lang="pt-BR" sz="2400" dirty="0">
                <a:latin typeface="Calisto MT" panose="02040603050505030304" pitchFamily="18" charset="0"/>
              </a:rPr>
              <a:t>Teoria do Modelo de Aquisição de Habilidades: Dos irmãos Hubert e Stuart Dreyfus (1980) </a:t>
            </a:r>
          </a:p>
          <a:p>
            <a:pPr marL="0" indent="0">
              <a:buNone/>
            </a:pPr>
            <a:endParaRPr lang="pt-BR" sz="2200" dirty="0">
              <a:latin typeface="Calisto MT" panose="02040603050505030304" pitchFamily="18" charset="0"/>
            </a:endParaRPr>
          </a:p>
        </p:txBody>
      </p:sp>
      <p:pic>
        <p:nvPicPr>
          <p:cNvPr id="1026" name="Picture 2" descr="Stuart Dreyfus - UC Berkeley IEOR Department - Industrial Engineering &amp;  Operations Research">
            <a:extLst>
              <a:ext uri="{FF2B5EF4-FFF2-40B4-BE49-F238E27FC236}">
                <a16:creationId xmlns:a16="http://schemas.microsoft.com/office/drawing/2014/main" id="{269E5687-7E03-45E5-B893-F4590EAA2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635" y="3545862"/>
            <a:ext cx="1714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bert Dreyfus – Wikipédia, a enciclopédia livre">
            <a:extLst>
              <a:ext uri="{FF2B5EF4-FFF2-40B4-BE49-F238E27FC236}">
                <a16:creationId xmlns:a16="http://schemas.microsoft.com/office/drawing/2014/main" id="{DA8C03F0-C5B4-4194-8C03-E6840F817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278" y="3545862"/>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descr="Apresentacao_RS_slides.png">
            <a:extLst>
              <a:ext uri="{FF2B5EF4-FFF2-40B4-BE49-F238E27FC236}">
                <a16:creationId xmlns:a16="http://schemas.microsoft.com/office/drawing/2014/main" id="{9DCCB159-A766-4977-9928-0CCBADAB5109}"/>
              </a:ext>
            </a:extLst>
          </p:cNvPr>
          <p:cNvPicPr>
            <a:picLocks noChangeAspect="1"/>
          </p:cNvPicPr>
          <p:nvPr/>
        </p:nvPicPr>
        <p:blipFill>
          <a:blip r:embed="rId4" cstate="print"/>
          <a:stretch>
            <a:fillRect/>
          </a:stretch>
        </p:blipFill>
        <p:spPr>
          <a:xfrm>
            <a:off x="11277600" y="6627181"/>
            <a:ext cx="914400" cy="230819"/>
          </a:xfrm>
          <a:prstGeom prst="rect">
            <a:avLst/>
          </a:prstGeom>
        </p:spPr>
      </p:pic>
      <p:pic>
        <p:nvPicPr>
          <p:cNvPr id="11" name="Imagem 10" descr="rsgov.png">
            <a:extLst>
              <a:ext uri="{FF2B5EF4-FFF2-40B4-BE49-F238E27FC236}">
                <a16:creationId xmlns:a16="http://schemas.microsoft.com/office/drawing/2014/main" id="{8B9D2B74-4C06-4192-A694-3FF7C0403F12}"/>
              </a:ext>
            </a:extLst>
          </p:cNvPr>
          <p:cNvPicPr>
            <a:picLocks noChangeAspect="1"/>
          </p:cNvPicPr>
          <p:nvPr/>
        </p:nvPicPr>
        <p:blipFill>
          <a:blip r:embed="rId5" cstate="print"/>
          <a:stretch>
            <a:fillRect/>
          </a:stretch>
        </p:blipFill>
        <p:spPr>
          <a:xfrm>
            <a:off x="185559" y="6671432"/>
            <a:ext cx="642942" cy="134212"/>
          </a:xfrm>
          <a:prstGeom prst="rect">
            <a:avLst/>
          </a:prstGeom>
        </p:spPr>
      </p:pic>
    </p:spTree>
    <p:extLst>
      <p:ext uri="{BB962C8B-B14F-4D97-AF65-F5344CB8AC3E}">
        <p14:creationId xmlns:p14="http://schemas.microsoft.com/office/powerpoint/2010/main" val="92644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19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9A96242-3721-48A8-BD40-AB196F4925A9}"/>
              </a:ext>
            </a:extLst>
          </p:cNvPr>
          <p:cNvSpPr>
            <a:spLocks noGrp="1"/>
          </p:cNvSpPr>
          <p:nvPr>
            <p:ph type="title"/>
          </p:nvPr>
        </p:nvSpPr>
        <p:spPr>
          <a:xfrm>
            <a:off x="643467" y="321734"/>
            <a:ext cx="10905066" cy="1135737"/>
          </a:xfrm>
        </p:spPr>
        <p:txBody>
          <a:bodyPr>
            <a:normAutofit/>
          </a:bodyPr>
          <a:lstStyle/>
          <a:p>
            <a:r>
              <a:rPr lang="pt-BR" sz="3600" dirty="0">
                <a:latin typeface="Bodoni MT" panose="02070603080606020203" pitchFamily="18" charset="0"/>
              </a:rPr>
              <a:t>Premissas do modelo</a:t>
            </a:r>
          </a:p>
        </p:txBody>
      </p:sp>
      <p:pic>
        <p:nvPicPr>
          <p:cNvPr id="3076" name="Picture 4" descr="Como Aprender a Dirigir de Uma Vez Por Todas: Pontos Essenciais">
            <a:extLst>
              <a:ext uri="{FF2B5EF4-FFF2-40B4-BE49-F238E27FC236}">
                <a16:creationId xmlns:a16="http://schemas.microsoft.com/office/drawing/2014/main" id="{1919EED5-A1EA-469C-9322-BCFD6E4D2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7" r="34375"/>
          <a:stretch/>
        </p:blipFill>
        <p:spPr bwMode="auto">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a:noFill/>
          <a:extLst>
            <a:ext uri="{909E8E84-426E-40DD-AFC4-6F175D3DCCD1}">
              <a14:hiddenFill xmlns:a14="http://schemas.microsoft.com/office/drawing/2010/main">
                <a:solidFill>
                  <a:srgbClr val="FFFFFF"/>
                </a:solidFill>
              </a14:hiddenFill>
            </a:ext>
          </a:extLst>
        </p:spPr>
      </p:pic>
      <p:sp>
        <p:nvSpPr>
          <p:cNvPr id="3079" name="Rectangle 19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m 13" descr="Apresentacao_RS_slides.png">
            <a:extLst>
              <a:ext uri="{FF2B5EF4-FFF2-40B4-BE49-F238E27FC236}">
                <a16:creationId xmlns:a16="http://schemas.microsoft.com/office/drawing/2014/main" id="{E3D7D870-AE33-4F6C-AF4C-4C351847199B}"/>
              </a:ext>
            </a:extLst>
          </p:cNvPr>
          <p:cNvPicPr>
            <a:picLocks noChangeAspect="1"/>
          </p:cNvPicPr>
          <p:nvPr/>
        </p:nvPicPr>
        <p:blipFill>
          <a:blip r:embed="rId3" cstate="print"/>
          <a:stretch>
            <a:fillRect/>
          </a:stretch>
        </p:blipFill>
        <p:spPr>
          <a:xfrm>
            <a:off x="11277600" y="6627181"/>
            <a:ext cx="914400" cy="230819"/>
          </a:xfrm>
          <a:prstGeom prst="rect">
            <a:avLst/>
          </a:prstGeom>
        </p:spPr>
      </p:pic>
      <p:pic>
        <p:nvPicPr>
          <p:cNvPr id="18" name="Imagem 17" descr="rsgov.png">
            <a:extLst>
              <a:ext uri="{FF2B5EF4-FFF2-40B4-BE49-F238E27FC236}">
                <a16:creationId xmlns:a16="http://schemas.microsoft.com/office/drawing/2014/main" id="{D450905A-4F4D-4908-9C95-CC613116CA16}"/>
              </a:ext>
            </a:extLst>
          </p:cNvPr>
          <p:cNvPicPr>
            <a:picLocks noChangeAspect="1"/>
          </p:cNvPicPr>
          <p:nvPr/>
        </p:nvPicPr>
        <p:blipFill>
          <a:blip r:embed="rId4" cstate="print"/>
          <a:stretch>
            <a:fillRect/>
          </a:stretch>
        </p:blipFill>
        <p:spPr>
          <a:xfrm>
            <a:off x="185559" y="6671432"/>
            <a:ext cx="642942" cy="134212"/>
          </a:xfrm>
          <a:prstGeom prst="rect">
            <a:avLst/>
          </a:prstGeom>
        </p:spPr>
      </p:pic>
      <p:graphicFrame>
        <p:nvGraphicFramePr>
          <p:cNvPr id="22" name="Espaço Reservado para Conteúdo 2">
            <a:extLst>
              <a:ext uri="{FF2B5EF4-FFF2-40B4-BE49-F238E27FC236}">
                <a16:creationId xmlns:a16="http://schemas.microsoft.com/office/drawing/2014/main" id="{5D22440D-C6C2-4E2A-A77A-81A13E92F59C}"/>
              </a:ext>
            </a:extLst>
          </p:cNvPr>
          <p:cNvGraphicFramePr>
            <a:graphicFrameLocks noGrp="1"/>
          </p:cNvGraphicFramePr>
          <p:nvPr>
            <p:ph idx="1"/>
            <p:extLst>
              <p:ext uri="{D42A27DB-BD31-4B8C-83A1-F6EECF244321}">
                <p14:modId xmlns:p14="http://schemas.microsoft.com/office/powerpoint/2010/main" val="2429426575"/>
              </p:ext>
            </p:extLst>
          </p:nvPr>
        </p:nvGraphicFramePr>
        <p:xfrm>
          <a:off x="643468" y="1782981"/>
          <a:ext cx="6891188" cy="43939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ixaDeTexto 3">
            <a:extLst>
              <a:ext uri="{FF2B5EF4-FFF2-40B4-BE49-F238E27FC236}">
                <a16:creationId xmlns:a16="http://schemas.microsoft.com/office/drawing/2014/main" id="{73549FFA-4EC4-45CC-B36F-7B15C2F77326}"/>
              </a:ext>
            </a:extLst>
          </p:cNvPr>
          <p:cNvSpPr txBox="1"/>
          <p:nvPr/>
        </p:nvSpPr>
        <p:spPr>
          <a:xfrm>
            <a:off x="8489829" y="2380789"/>
            <a:ext cx="1538514" cy="923330"/>
          </a:xfrm>
          <a:prstGeom prst="rect">
            <a:avLst/>
          </a:prstGeom>
          <a:noFill/>
        </p:spPr>
        <p:txBody>
          <a:bodyPr wrap="square" rtlCol="0">
            <a:spAutoFit/>
          </a:bodyPr>
          <a:lstStyle/>
          <a:p>
            <a:r>
              <a:rPr lang="pt-BR" dirty="0">
                <a:latin typeface="Bodoni MT" panose="02070603080606020203" pitchFamily="18" charset="0"/>
              </a:rPr>
              <a:t>Exemplo: Aprender a dirigir</a:t>
            </a:r>
          </a:p>
        </p:txBody>
      </p:sp>
    </p:spTree>
    <p:extLst>
      <p:ext uri="{BB962C8B-B14F-4D97-AF65-F5344CB8AC3E}">
        <p14:creationId xmlns:p14="http://schemas.microsoft.com/office/powerpoint/2010/main" val="351203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5C88E-FAAF-46A6-934A-32FC9F182C42}"/>
              </a:ext>
            </a:extLst>
          </p:cNvPr>
          <p:cNvSpPr>
            <a:spLocks noGrp="1"/>
          </p:cNvSpPr>
          <p:nvPr>
            <p:ph type="title"/>
          </p:nvPr>
        </p:nvSpPr>
        <p:spPr>
          <a:xfrm>
            <a:off x="6940295" y="1396289"/>
            <a:ext cx="4668257" cy="1325563"/>
          </a:xfrm>
        </p:spPr>
        <p:txBody>
          <a:bodyPr>
            <a:normAutofit/>
          </a:bodyPr>
          <a:lstStyle/>
          <a:p>
            <a:r>
              <a:rPr lang="pt-BR" dirty="0">
                <a:latin typeface="Bodoni MT" panose="02070603080606020203" pitchFamily="18" charset="0"/>
              </a:rPr>
              <a:t>Qual o propósito dessa teoria?</a:t>
            </a:r>
          </a:p>
        </p:txBody>
      </p:sp>
      <p:sp>
        <p:nvSpPr>
          <p:cNvPr id="192" name="Freeform: Shape 191">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10" descr="figura humana trabalhando em ícone de estilo de linha de avatar de área de  trabalho 2592912 Vetor no Vecteezy">
            <a:extLst>
              <a:ext uri="{FF2B5EF4-FFF2-40B4-BE49-F238E27FC236}">
                <a16:creationId xmlns:a16="http://schemas.microsoft.com/office/drawing/2014/main" id="{5272030F-8957-42DF-8923-EE7256E168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8" descr="Ícone Da Automatização Industrial, Ilustração Do Vetor, Sinal Preto No  Fundo Isolado Ilustração do Vetor - Ilustração de automatizado, futurista:  102016721">
            <a:extLst>
              <a:ext uri="{FF2B5EF4-FFF2-40B4-BE49-F238E27FC236}">
                <a16:creationId xmlns:a16="http://schemas.microsoft.com/office/drawing/2014/main" id="{AEC92D65-6ED1-43F7-AB0A-655F8E68AA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45" r="-2" b="289"/>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Pin på Ideias que Vendem">
            <a:extLst>
              <a:ext uri="{FF2B5EF4-FFF2-40B4-BE49-F238E27FC236}">
                <a16:creationId xmlns:a16="http://schemas.microsoft.com/office/drawing/2014/main" id="{3EAD7363-DE82-4FCC-BDAB-D971481C05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45" r="3" b="3"/>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9FD60851-F8B6-47E2-AACF-43F787959A98}"/>
              </a:ext>
            </a:extLst>
          </p:cNvPr>
          <p:cNvSpPr>
            <a:spLocks noGrp="1"/>
          </p:cNvSpPr>
          <p:nvPr>
            <p:ph idx="1"/>
          </p:nvPr>
        </p:nvSpPr>
        <p:spPr>
          <a:xfrm>
            <a:off x="6677226" y="2871982"/>
            <a:ext cx="4931326" cy="3528818"/>
          </a:xfrm>
        </p:spPr>
        <p:txBody>
          <a:bodyPr anchor="t">
            <a:normAutofit fontScale="92500" lnSpcReduction="10000"/>
          </a:bodyPr>
          <a:lstStyle/>
          <a:p>
            <a:r>
              <a:rPr lang="pt-BR" sz="2000" dirty="0">
                <a:latin typeface="Candara" panose="020E0502030303020204" pitchFamily="34" charset="0"/>
              </a:rPr>
              <a:t>Impor a discussão: até que ponto o trabalho humano pode ser automatizado?</a:t>
            </a:r>
          </a:p>
          <a:p>
            <a:r>
              <a:rPr lang="pt-BR" sz="2000" dirty="0">
                <a:latin typeface="Candara" panose="020E0502030303020204" pitchFamily="34" charset="0"/>
              </a:rPr>
              <a:t>Gerar uma auto reflexão sobre nossas habilidades e como nossa expertise foi se construindo ao longo do tempo.</a:t>
            </a:r>
          </a:p>
          <a:p>
            <a:r>
              <a:rPr lang="pt-BR" sz="2000" dirty="0">
                <a:latin typeface="Candara" panose="020E0502030303020204" pitchFamily="34" charset="0"/>
              </a:rPr>
              <a:t>Balizar àquele que treina, auxilia e monitora qualquer pessoa com menos experiência:</a:t>
            </a:r>
          </a:p>
          <a:p>
            <a:pPr lvl="1"/>
            <a:r>
              <a:rPr lang="pt-BR" sz="2000" dirty="0">
                <a:latin typeface="Candara" panose="020E0502030303020204" pitchFamily="34" charset="0"/>
              </a:rPr>
              <a:t>Quais instrumentos são mais aconselháveis? Regras/manuais, acompanhar a execução de perto, delegar que o aprendiz faça sozinho, etc...</a:t>
            </a:r>
          </a:p>
          <a:p>
            <a:endParaRPr lang="pt-BR" sz="2000" dirty="0">
              <a:latin typeface="Candara" panose="020E0502030303020204" pitchFamily="34" charset="0"/>
            </a:endParaRPr>
          </a:p>
        </p:txBody>
      </p:sp>
      <p:pic>
        <p:nvPicPr>
          <p:cNvPr id="14" name="Imagem 13" descr="rsgov.png">
            <a:extLst>
              <a:ext uri="{FF2B5EF4-FFF2-40B4-BE49-F238E27FC236}">
                <a16:creationId xmlns:a16="http://schemas.microsoft.com/office/drawing/2014/main" id="{5B0B4352-35A9-40DA-A6E3-A044EB78B057}"/>
              </a:ext>
            </a:extLst>
          </p:cNvPr>
          <p:cNvPicPr>
            <a:picLocks noChangeAspect="1"/>
          </p:cNvPicPr>
          <p:nvPr/>
        </p:nvPicPr>
        <p:blipFill>
          <a:blip r:embed="rId5" cstate="print"/>
          <a:stretch>
            <a:fillRect/>
          </a:stretch>
        </p:blipFill>
        <p:spPr>
          <a:xfrm>
            <a:off x="185559" y="6671432"/>
            <a:ext cx="642942" cy="134212"/>
          </a:xfrm>
          <a:prstGeom prst="rect">
            <a:avLst/>
          </a:prstGeom>
        </p:spPr>
      </p:pic>
      <p:pic>
        <p:nvPicPr>
          <p:cNvPr id="15" name="Imagem 14" descr="Apresentacao_RS_slides.png">
            <a:extLst>
              <a:ext uri="{FF2B5EF4-FFF2-40B4-BE49-F238E27FC236}">
                <a16:creationId xmlns:a16="http://schemas.microsoft.com/office/drawing/2014/main" id="{DE7E4E4B-4E9B-4BD0-B94E-12A84909405F}"/>
              </a:ext>
            </a:extLst>
          </p:cNvPr>
          <p:cNvPicPr>
            <a:picLocks noChangeAspect="1"/>
          </p:cNvPicPr>
          <p:nvPr/>
        </p:nvPicPr>
        <p:blipFill>
          <a:blip r:embed="rId6" cstate="print"/>
          <a:stretch>
            <a:fillRect/>
          </a:stretch>
        </p:blipFill>
        <p:spPr>
          <a:xfrm>
            <a:off x="11277600" y="6627181"/>
            <a:ext cx="914400" cy="230819"/>
          </a:xfrm>
          <a:prstGeom prst="rect">
            <a:avLst/>
          </a:prstGeom>
        </p:spPr>
      </p:pic>
    </p:spTree>
    <p:extLst>
      <p:ext uri="{BB962C8B-B14F-4D97-AF65-F5344CB8AC3E}">
        <p14:creationId xmlns:p14="http://schemas.microsoft.com/office/powerpoint/2010/main" val="31775417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6B28D8A-4285-44B8-9D50-AAF96E6000C5}"/>
              </a:ext>
            </a:extLst>
          </p:cNvPr>
          <p:cNvSpPr>
            <a:spLocks noGrp="1"/>
          </p:cNvSpPr>
          <p:nvPr>
            <p:ph type="title"/>
          </p:nvPr>
        </p:nvSpPr>
        <p:spPr>
          <a:xfrm>
            <a:off x="838200" y="1412488"/>
            <a:ext cx="2899189" cy="4363844"/>
          </a:xfrm>
        </p:spPr>
        <p:txBody>
          <a:bodyPr anchor="t">
            <a:normAutofit/>
          </a:bodyPr>
          <a:lstStyle/>
          <a:p>
            <a:r>
              <a:rPr lang="pt-BR" sz="4000">
                <a:solidFill>
                  <a:srgbClr val="FFFFFF"/>
                </a:solidFill>
                <a:latin typeface="Bodoni MT" panose="02070603080606020203" pitchFamily="18" charset="0"/>
              </a:rPr>
              <a:t>Os cinco estágios de aquisição de uma habilidade:</a:t>
            </a:r>
          </a:p>
        </p:txBody>
      </p:sp>
      <p:sp>
        <p:nvSpPr>
          <p:cNvPr id="4" name="Espaço Reservado para Conteúdo 3">
            <a:extLst>
              <a:ext uri="{FF2B5EF4-FFF2-40B4-BE49-F238E27FC236}">
                <a16:creationId xmlns:a16="http://schemas.microsoft.com/office/drawing/2014/main" id="{49D5581F-C032-44D1-9D8F-2BE20045AC10}"/>
              </a:ext>
            </a:extLst>
          </p:cNvPr>
          <p:cNvSpPr>
            <a:spLocks noGrp="1"/>
          </p:cNvSpPr>
          <p:nvPr>
            <p:ph sz="half" idx="1"/>
          </p:nvPr>
        </p:nvSpPr>
        <p:spPr>
          <a:xfrm>
            <a:off x="4702588" y="1412488"/>
            <a:ext cx="3427283" cy="4363844"/>
          </a:xfrm>
        </p:spPr>
        <p:txBody>
          <a:bodyPr>
            <a:normAutofit/>
          </a:bodyPr>
          <a:lstStyle/>
          <a:p>
            <a:pPr marL="457200" indent="-457200">
              <a:buFont typeface="+mj-lt"/>
              <a:buAutoNum type="arabicPeriod"/>
            </a:pPr>
            <a:r>
              <a:rPr lang="pt-BR" sz="2400" dirty="0">
                <a:latin typeface="Candara" panose="020E0502030303020204" pitchFamily="34" charset="0"/>
              </a:rPr>
              <a:t>Aprendiz/novato</a:t>
            </a:r>
          </a:p>
          <a:p>
            <a:pPr marL="457200" indent="-457200">
              <a:buFont typeface="+mj-lt"/>
              <a:buAutoNum type="arabicPeriod"/>
            </a:pPr>
            <a:r>
              <a:rPr lang="pt-BR" sz="2400" dirty="0">
                <a:latin typeface="Candara" panose="020E0502030303020204" pitchFamily="34" charset="0"/>
              </a:rPr>
              <a:t>Iniciante avançado</a:t>
            </a:r>
          </a:p>
          <a:p>
            <a:pPr marL="457200" indent="-457200">
              <a:buFont typeface="+mj-lt"/>
              <a:buAutoNum type="arabicPeriod"/>
            </a:pPr>
            <a:r>
              <a:rPr lang="pt-BR" sz="2400" dirty="0">
                <a:latin typeface="Candara" panose="020E0502030303020204" pitchFamily="34" charset="0"/>
              </a:rPr>
              <a:t>Competente </a:t>
            </a:r>
          </a:p>
          <a:p>
            <a:pPr marL="457200" indent="-457200">
              <a:buFont typeface="+mj-lt"/>
              <a:buAutoNum type="arabicPeriod"/>
            </a:pPr>
            <a:r>
              <a:rPr lang="pt-BR" sz="2400" dirty="0">
                <a:latin typeface="Candara" panose="020E0502030303020204" pitchFamily="34" charset="0"/>
              </a:rPr>
              <a:t>Proficiente</a:t>
            </a:r>
          </a:p>
          <a:p>
            <a:pPr marL="457200" indent="-457200">
              <a:buFont typeface="+mj-lt"/>
              <a:buAutoNum type="arabicPeriod"/>
            </a:pPr>
            <a:r>
              <a:rPr lang="pt-BR" sz="2400" dirty="0">
                <a:latin typeface="Candara" panose="020E0502030303020204" pitchFamily="34" charset="0"/>
              </a:rPr>
              <a:t>Expert </a:t>
            </a:r>
          </a:p>
        </p:txBody>
      </p:sp>
      <p:cxnSp>
        <p:nvCxnSpPr>
          <p:cNvPr id="19" name="Straight Connector 1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m 10" descr="rsgov.png">
            <a:extLst>
              <a:ext uri="{FF2B5EF4-FFF2-40B4-BE49-F238E27FC236}">
                <a16:creationId xmlns:a16="http://schemas.microsoft.com/office/drawing/2014/main" id="{B8FA7047-BB13-4502-B8F2-7FCD54DD00DD}"/>
              </a:ext>
            </a:extLst>
          </p:cNvPr>
          <p:cNvPicPr>
            <a:picLocks noChangeAspect="1"/>
          </p:cNvPicPr>
          <p:nvPr/>
        </p:nvPicPr>
        <p:blipFill>
          <a:blip r:embed="rId2" cstate="print"/>
          <a:stretch>
            <a:fillRect/>
          </a:stretch>
        </p:blipFill>
        <p:spPr>
          <a:xfrm>
            <a:off x="185559" y="6671432"/>
            <a:ext cx="642942" cy="134212"/>
          </a:xfrm>
          <a:prstGeom prst="rect">
            <a:avLst/>
          </a:prstGeom>
        </p:spPr>
      </p:pic>
      <p:pic>
        <p:nvPicPr>
          <p:cNvPr id="12" name="Imagem 11" descr="Apresentacao_RS_slides.png">
            <a:extLst>
              <a:ext uri="{FF2B5EF4-FFF2-40B4-BE49-F238E27FC236}">
                <a16:creationId xmlns:a16="http://schemas.microsoft.com/office/drawing/2014/main" id="{4C3F846F-ED76-45FB-B3A9-B9D791593B43}"/>
              </a:ext>
            </a:extLst>
          </p:cNvPr>
          <p:cNvPicPr>
            <a:picLocks noChangeAspect="1"/>
          </p:cNvPicPr>
          <p:nvPr/>
        </p:nvPicPr>
        <p:blipFill>
          <a:blip r:embed="rId3" cstate="print"/>
          <a:stretch>
            <a:fillRect/>
          </a:stretch>
        </p:blipFill>
        <p:spPr>
          <a:xfrm>
            <a:off x="11277600" y="6627181"/>
            <a:ext cx="914400" cy="230819"/>
          </a:xfrm>
          <a:prstGeom prst="rect">
            <a:avLst/>
          </a:prstGeom>
        </p:spPr>
      </p:pic>
    </p:spTree>
    <p:extLst>
      <p:ext uri="{BB962C8B-B14F-4D97-AF65-F5344CB8AC3E}">
        <p14:creationId xmlns:p14="http://schemas.microsoft.com/office/powerpoint/2010/main" val="348422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B28D8A-4285-44B8-9D50-AAF96E6000C5}"/>
              </a:ext>
            </a:extLst>
          </p:cNvPr>
          <p:cNvSpPr>
            <a:spLocks noGrp="1"/>
          </p:cNvSpPr>
          <p:nvPr>
            <p:ph type="title"/>
          </p:nvPr>
        </p:nvSpPr>
        <p:spPr>
          <a:xfrm>
            <a:off x="838200" y="668377"/>
            <a:ext cx="10515600" cy="1325563"/>
          </a:xfrm>
        </p:spPr>
        <p:txBody>
          <a:bodyPr>
            <a:normAutofit/>
          </a:bodyPr>
          <a:lstStyle/>
          <a:p>
            <a:r>
              <a:rPr lang="pt-BR" dirty="0">
                <a:latin typeface="Bodoni MT" panose="02070603080606020203" pitchFamily="18" charset="0"/>
              </a:rPr>
              <a:t>Os cinco estágios de aquisição de uma habilidade:</a:t>
            </a:r>
          </a:p>
        </p:txBody>
      </p:sp>
      <p:sp>
        <p:nvSpPr>
          <p:cNvPr id="4" name="Espaço Reservado para Conteúdo 3">
            <a:extLst>
              <a:ext uri="{FF2B5EF4-FFF2-40B4-BE49-F238E27FC236}">
                <a16:creationId xmlns:a16="http://schemas.microsoft.com/office/drawing/2014/main" id="{49D5581F-C032-44D1-9D8F-2BE20045AC10}"/>
              </a:ext>
            </a:extLst>
          </p:cNvPr>
          <p:cNvSpPr>
            <a:spLocks noGrp="1"/>
          </p:cNvSpPr>
          <p:nvPr>
            <p:ph sz="half" idx="1"/>
          </p:nvPr>
        </p:nvSpPr>
        <p:spPr>
          <a:xfrm>
            <a:off x="838200" y="2177456"/>
            <a:ext cx="2703286" cy="3795748"/>
          </a:xfrm>
        </p:spPr>
        <p:txBody>
          <a:bodyPr>
            <a:normAutofit/>
          </a:bodyPr>
          <a:lstStyle/>
          <a:p>
            <a:r>
              <a:rPr lang="pt-BR" sz="2400" dirty="0">
                <a:latin typeface="Candara" panose="020E0502030303020204" pitchFamily="34" charset="0"/>
              </a:rPr>
              <a:t>Aprendiz/novato</a:t>
            </a:r>
          </a:p>
          <a:p>
            <a:r>
              <a:rPr lang="pt-BR" sz="2400" dirty="0">
                <a:solidFill>
                  <a:schemeClr val="bg1"/>
                </a:solidFill>
                <a:latin typeface="Candara" panose="020E0502030303020204" pitchFamily="34" charset="0"/>
              </a:rPr>
              <a:t>Iniciante avançado</a:t>
            </a:r>
          </a:p>
          <a:p>
            <a:r>
              <a:rPr lang="pt-BR" sz="2400" dirty="0">
                <a:solidFill>
                  <a:schemeClr val="bg1"/>
                </a:solidFill>
                <a:latin typeface="Candara" panose="020E0502030303020204" pitchFamily="34" charset="0"/>
              </a:rPr>
              <a:t>Competente </a:t>
            </a:r>
          </a:p>
          <a:p>
            <a:r>
              <a:rPr lang="pt-BR" sz="2400" dirty="0">
                <a:solidFill>
                  <a:schemeClr val="bg1"/>
                </a:solidFill>
                <a:latin typeface="Candara" panose="020E0502030303020204" pitchFamily="34" charset="0"/>
              </a:rPr>
              <a:t>Proficiente</a:t>
            </a:r>
          </a:p>
          <a:p>
            <a:r>
              <a:rPr lang="pt-BR" sz="2400" dirty="0">
                <a:solidFill>
                  <a:schemeClr val="bg1"/>
                </a:solidFill>
                <a:latin typeface="Candara" panose="020E0502030303020204" pitchFamily="34" charset="0"/>
              </a:rPr>
              <a:t>Expert </a:t>
            </a:r>
          </a:p>
        </p:txBody>
      </p:sp>
      <p:sp>
        <p:nvSpPr>
          <p:cNvPr id="6" name="Espaço Reservado para Conteúdo 5">
            <a:extLst>
              <a:ext uri="{FF2B5EF4-FFF2-40B4-BE49-F238E27FC236}">
                <a16:creationId xmlns:a16="http://schemas.microsoft.com/office/drawing/2014/main" id="{A3CD1460-2764-409E-A3EC-8AD5D903FE35}"/>
              </a:ext>
            </a:extLst>
          </p:cNvPr>
          <p:cNvSpPr>
            <a:spLocks noGrp="1"/>
          </p:cNvSpPr>
          <p:nvPr>
            <p:ph sz="half" idx="2"/>
          </p:nvPr>
        </p:nvSpPr>
        <p:spPr>
          <a:xfrm>
            <a:off x="3730171" y="2177456"/>
            <a:ext cx="7623629" cy="3795748"/>
          </a:xfrm>
        </p:spPr>
        <p:txBody>
          <a:bodyPr>
            <a:normAutofit/>
          </a:bodyPr>
          <a:lstStyle/>
          <a:p>
            <a:r>
              <a:rPr lang="pt-BR" sz="2200" dirty="0">
                <a:latin typeface="Candara" panose="020E0502030303020204" pitchFamily="34" charset="0"/>
              </a:rPr>
              <a:t>Grande dependência de regras ou normas</a:t>
            </a:r>
          </a:p>
          <a:p>
            <a:r>
              <a:rPr lang="pt-BR" sz="2200" dirty="0">
                <a:latin typeface="Candara" panose="020E0502030303020204" pitchFamily="34" charset="0"/>
              </a:rPr>
              <a:t> Os elementos de situação reconhecidos estão fora de contexto</a:t>
            </a:r>
          </a:p>
          <a:p>
            <a:r>
              <a:rPr lang="pt-BR" sz="2200" dirty="0">
                <a:latin typeface="Candara" panose="020E0502030303020204" pitchFamily="34" charset="0"/>
              </a:rPr>
              <a:t>Comprometimento distanciado dos problemas</a:t>
            </a:r>
          </a:p>
        </p:txBody>
      </p:sp>
      <p:pic>
        <p:nvPicPr>
          <p:cNvPr id="5" name="Imagem 4" descr="rsgov.png">
            <a:extLst>
              <a:ext uri="{FF2B5EF4-FFF2-40B4-BE49-F238E27FC236}">
                <a16:creationId xmlns:a16="http://schemas.microsoft.com/office/drawing/2014/main" id="{BA2E35E1-CF69-4590-9E8B-D586039B2E50}"/>
              </a:ext>
            </a:extLst>
          </p:cNvPr>
          <p:cNvPicPr>
            <a:picLocks noChangeAspect="1"/>
          </p:cNvPicPr>
          <p:nvPr/>
        </p:nvPicPr>
        <p:blipFill>
          <a:blip r:embed="rId2" cstate="print"/>
          <a:stretch>
            <a:fillRect/>
          </a:stretch>
        </p:blipFill>
        <p:spPr>
          <a:xfrm>
            <a:off x="185559" y="6671432"/>
            <a:ext cx="642942" cy="134212"/>
          </a:xfrm>
          <a:prstGeom prst="rect">
            <a:avLst/>
          </a:prstGeom>
        </p:spPr>
      </p:pic>
      <p:pic>
        <p:nvPicPr>
          <p:cNvPr id="7" name="Imagem 6" descr="Apresentacao_RS_slides.png">
            <a:extLst>
              <a:ext uri="{FF2B5EF4-FFF2-40B4-BE49-F238E27FC236}">
                <a16:creationId xmlns:a16="http://schemas.microsoft.com/office/drawing/2014/main" id="{73DC4EA2-3BFD-443C-9782-5382778DFF5D}"/>
              </a:ext>
            </a:extLst>
          </p:cNvPr>
          <p:cNvPicPr>
            <a:picLocks noChangeAspect="1"/>
          </p:cNvPicPr>
          <p:nvPr/>
        </p:nvPicPr>
        <p:blipFill>
          <a:blip r:embed="rId3" cstate="print"/>
          <a:stretch>
            <a:fillRect/>
          </a:stretch>
        </p:blipFill>
        <p:spPr>
          <a:xfrm>
            <a:off x="11277600" y="6627181"/>
            <a:ext cx="914400" cy="230819"/>
          </a:xfrm>
          <a:prstGeom prst="rect">
            <a:avLst/>
          </a:prstGeom>
        </p:spPr>
      </p:pic>
      <p:sp>
        <p:nvSpPr>
          <p:cNvPr id="3" name="CaixaDeTexto 2">
            <a:extLst>
              <a:ext uri="{FF2B5EF4-FFF2-40B4-BE49-F238E27FC236}">
                <a16:creationId xmlns:a16="http://schemas.microsoft.com/office/drawing/2014/main" id="{215953F9-A7B0-4D4C-8B9A-62764ECED609}"/>
              </a:ext>
            </a:extLst>
          </p:cNvPr>
          <p:cNvSpPr txBox="1"/>
          <p:nvPr/>
        </p:nvSpPr>
        <p:spPr>
          <a:xfrm>
            <a:off x="3432517" y="4754880"/>
            <a:ext cx="7202658" cy="923330"/>
          </a:xfrm>
          <a:prstGeom prst="rect">
            <a:avLst/>
          </a:prstGeom>
          <a:solidFill>
            <a:schemeClr val="bg1"/>
          </a:solidFill>
        </p:spPr>
        <p:txBody>
          <a:bodyPr wrap="square" rtlCol="0">
            <a:spAutoFit/>
          </a:bodyPr>
          <a:lstStyle/>
          <a:p>
            <a:r>
              <a:rPr lang="pt-BR" dirty="0">
                <a:latin typeface="Candara" panose="020E0502030303020204" pitchFamily="34" charset="0"/>
              </a:rPr>
              <a:t>Exemplo: </a:t>
            </a:r>
          </a:p>
          <a:p>
            <a:r>
              <a:rPr lang="pt-BR" dirty="0">
                <a:latin typeface="Candara" panose="020E0502030303020204" pitchFamily="34" charset="0"/>
              </a:rPr>
              <a:t>Um motorista na auto escola troca de marcha ou faz uma conversões com base estrita nas regras transmitidas pelo instrutor.</a:t>
            </a:r>
          </a:p>
        </p:txBody>
      </p:sp>
    </p:spTree>
    <p:extLst>
      <p:ext uri="{BB962C8B-B14F-4D97-AF65-F5344CB8AC3E}">
        <p14:creationId xmlns:p14="http://schemas.microsoft.com/office/powerpoint/2010/main" val="299172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B28D8A-4285-44B8-9D50-AAF96E6000C5}"/>
              </a:ext>
            </a:extLst>
          </p:cNvPr>
          <p:cNvSpPr>
            <a:spLocks noGrp="1"/>
          </p:cNvSpPr>
          <p:nvPr>
            <p:ph type="title"/>
          </p:nvPr>
        </p:nvSpPr>
        <p:spPr>
          <a:xfrm>
            <a:off x="838200" y="668377"/>
            <a:ext cx="10515600" cy="1325563"/>
          </a:xfrm>
        </p:spPr>
        <p:txBody>
          <a:bodyPr>
            <a:normAutofit/>
          </a:bodyPr>
          <a:lstStyle/>
          <a:p>
            <a:r>
              <a:rPr lang="pt-BR" dirty="0">
                <a:latin typeface="Bodoni MT" panose="02070603080606020203" pitchFamily="18" charset="0"/>
              </a:rPr>
              <a:t>Os cinco estágios de aquisição de uma habilidade:</a:t>
            </a:r>
          </a:p>
        </p:txBody>
      </p:sp>
      <p:sp>
        <p:nvSpPr>
          <p:cNvPr id="4" name="Espaço Reservado para Conteúdo 3">
            <a:extLst>
              <a:ext uri="{FF2B5EF4-FFF2-40B4-BE49-F238E27FC236}">
                <a16:creationId xmlns:a16="http://schemas.microsoft.com/office/drawing/2014/main" id="{49D5581F-C032-44D1-9D8F-2BE20045AC10}"/>
              </a:ext>
            </a:extLst>
          </p:cNvPr>
          <p:cNvSpPr>
            <a:spLocks noGrp="1"/>
          </p:cNvSpPr>
          <p:nvPr>
            <p:ph sz="half" idx="1"/>
          </p:nvPr>
        </p:nvSpPr>
        <p:spPr>
          <a:xfrm>
            <a:off x="838200" y="2177456"/>
            <a:ext cx="2703286" cy="3795748"/>
          </a:xfrm>
        </p:spPr>
        <p:txBody>
          <a:bodyPr>
            <a:normAutofit/>
          </a:bodyPr>
          <a:lstStyle/>
          <a:p>
            <a:r>
              <a:rPr lang="pt-BR" sz="2400" dirty="0">
                <a:solidFill>
                  <a:schemeClr val="bg1"/>
                </a:solidFill>
                <a:latin typeface="Candara" panose="020E0502030303020204" pitchFamily="34" charset="0"/>
              </a:rPr>
              <a:t>Aprendiz/novato</a:t>
            </a:r>
          </a:p>
          <a:p>
            <a:r>
              <a:rPr lang="pt-BR" sz="2400" dirty="0">
                <a:latin typeface="Candara" panose="020E0502030303020204" pitchFamily="34" charset="0"/>
              </a:rPr>
              <a:t>Iniciante avançado</a:t>
            </a:r>
          </a:p>
          <a:p>
            <a:r>
              <a:rPr lang="pt-BR" sz="2400" dirty="0">
                <a:solidFill>
                  <a:schemeClr val="bg1"/>
                </a:solidFill>
                <a:latin typeface="Candara" panose="020E0502030303020204" pitchFamily="34" charset="0"/>
              </a:rPr>
              <a:t>Competente </a:t>
            </a:r>
          </a:p>
          <a:p>
            <a:r>
              <a:rPr lang="pt-BR" sz="2400" dirty="0">
                <a:solidFill>
                  <a:schemeClr val="bg1"/>
                </a:solidFill>
                <a:latin typeface="Candara" panose="020E0502030303020204" pitchFamily="34" charset="0"/>
              </a:rPr>
              <a:t>Proficiente</a:t>
            </a:r>
          </a:p>
          <a:p>
            <a:r>
              <a:rPr lang="pt-BR" sz="2400" dirty="0">
                <a:solidFill>
                  <a:schemeClr val="bg1"/>
                </a:solidFill>
                <a:latin typeface="Candara" panose="020E0502030303020204" pitchFamily="34" charset="0"/>
              </a:rPr>
              <a:t>Expert </a:t>
            </a:r>
          </a:p>
        </p:txBody>
      </p:sp>
      <p:sp>
        <p:nvSpPr>
          <p:cNvPr id="6" name="Espaço Reservado para Conteúdo 5">
            <a:extLst>
              <a:ext uri="{FF2B5EF4-FFF2-40B4-BE49-F238E27FC236}">
                <a16:creationId xmlns:a16="http://schemas.microsoft.com/office/drawing/2014/main" id="{A3CD1460-2764-409E-A3EC-8AD5D903FE35}"/>
              </a:ext>
            </a:extLst>
          </p:cNvPr>
          <p:cNvSpPr>
            <a:spLocks noGrp="1"/>
          </p:cNvSpPr>
          <p:nvPr>
            <p:ph sz="half" idx="2"/>
          </p:nvPr>
        </p:nvSpPr>
        <p:spPr>
          <a:xfrm>
            <a:off x="3730171" y="2177456"/>
            <a:ext cx="7623629" cy="3795748"/>
          </a:xfrm>
        </p:spPr>
        <p:txBody>
          <a:bodyPr>
            <a:normAutofit/>
          </a:bodyPr>
          <a:lstStyle/>
          <a:p>
            <a:r>
              <a:rPr lang="pt-BR" sz="2200" dirty="0">
                <a:latin typeface="Candara" panose="020E0502030303020204" pitchFamily="34" charset="0"/>
              </a:rPr>
              <a:t>Utiliza regras mais sofisticadas</a:t>
            </a:r>
          </a:p>
          <a:p>
            <a:r>
              <a:rPr lang="pt-BR" sz="2200" dirty="0">
                <a:latin typeface="Candara" panose="020E0502030303020204" pitchFamily="34" charset="0"/>
              </a:rPr>
              <a:t>Consegue identificar alguns elementos situacionais e agrupar esses eventos passados por suas similaridades e diferenças. </a:t>
            </a:r>
          </a:p>
          <a:p>
            <a:r>
              <a:rPr lang="pt-BR" sz="2200" dirty="0">
                <a:latin typeface="Candara" panose="020E0502030303020204" pitchFamily="34" charset="0"/>
              </a:rPr>
              <a:t>Ainda tem pouco envolvimento com situações e problemas ocorridos e ainda não está apto a realizar julgamentos (habilidade interpretativa)</a:t>
            </a:r>
          </a:p>
        </p:txBody>
      </p:sp>
      <p:pic>
        <p:nvPicPr>
          <p:cNvPr id="5" name="Imagem 4" descr="rsgov.png">
            <a:extLst>
              <a:ext uri="{FF2B5EF4-FFF2-40B4-BE49-F238E27FC236}">
                <a16:creationId xmlns:a16="http://schemas.microsoft.com/office/drawing/2014/main" id="{BA2E35E1-CF69-4590-9E8B-D586039B2E50}"/>
              </a:ext>
            </a:extLst>
          </p:cNvPr>
          <p:cNvPicPr>
            <a:picLocks noChangeAspect="1"/>
          </p:cNvPicPr>
          <p:nvPr/>
        </p:nvPicPr>
        <p:blipFill>
          <a:blip r:embed="rId2" cstate="print"/>
          <a:stretch>
            <a:fillRect/>
          </a:stretch>
        </p:blipFill>
        <p:spPr>
          <a:xfrm>
            <a:off x="185559" y="6671432"/>
            <a:ext cx="642942" cy="134212"/>
          </a:xfrm>
          <a:prstGeom prst="rect">
            <a:avLst/>
          </a:prstGeom>
        </p:spPr>
      </p:pic>
      <p:pic>
        <p:nvPicPr>
          <p:cNvPr id="7" name="Imagem 6" descr="Apresentacao_RS_slides.png">
            <a:extLst>
              <a:ext uri="{FF2B5EF4-FFF2-40B4-BE49-F238E27FC236}">
                <a16:creationId xmlns:a16="http://schemas.microsoft.com/office/drawing/2014/main" id="{73DC4EA2-3BFD-443C-9782-5382778DFF5D}"/>
              </a:ext>
            </a:extLst>
          </p:cNvPr>
          <p:cNvPicPr>
            <a:picLocks noChangeAspect="1"/>
          </p:cNvPicPr>
          <p:nvPr/>
        </p:nvPicPr>
        <p:blipFill>
          <a:blip r:embed="rId3" cstate="print"/>
          <a:stretch>
            <a:fillRect/>
          </a:stretch>
        </p:blipFill>
        <p:spPr>
          <a:xfrm>
            <a:off x="11277600" y="6627181"/>
            <a:ext cx="914400" cy="230819"/>
          </a:xfrm>
          <a:prstGeom prst="rect">
            <a:avLst/>
          </a:prstGeom>
        </p:spPr>
      </p:pic>
      <p:sp>
        <p:nvSpPr>
          <p:cNvPr id="8" name="CaixaDeTexto 7">
            <a:extLst>
              <a:ext uri="{FF2B5EF4-FFF2-40B4-BE49-F238E27FC236}">
                <a16:creationId xmlns:a16="http://schemas.microsoft.com/office/drawing/2014/main" id="{12103B4B-B77B-4D63-8877-43BE40D91D47}"/>
              </a:ext>
            </a:extLst>
          </p:cNvPr>
          <p:cNvSpPr txBox="1"/>
          <p:nvPr/>
        </p:nvSpPr>
        <p:spPr>
          <a:xfrm>
            <a:off x="3094893" y="4864061"/>
            <a:ext cx="7202658" cy="923330"/>
          </a:xfrm>
          <a:prstGeom prst="rect">
            <a:avLst/>
          </a:prstGeom>
          <a:solidFill>
            <a:schemeClr val="bg1"/>
          </a:solidFill>
        </p:spPr>
        <p:txBody>
          <a:bodyPr wrap="square" rtlCol="0">
            <a:spAutoFit/>
          </a:bodyPr>
          <a:lstStyle/>
          <a:p>
            <a:r>
              <a:rPr lang="pt-BR" dirty="0">
                <a:latin typeface="Candara" panose="020E0502030303020204" pitchFamily="34" charset="0"/>
              </a:rPr>
              <a:t>Exemplo: </a:t>
            </a:r>
          </a:p>
          <a:p>
            <a:r>
              <a:rPr lang="pt-BR" dirty="0">
                <a:latin typeface="Candara" panose="020E0502030303020204" pitchFamily="34" charset="0"/>
              </a:rPr>
              <a:t>Um motorista utiliza os sons produzidos pelo motor para criar suas próprias regras de mudança de marcha.</a:t>
            </a:r>
          </a:p>
        </p:txBody>
      </p:sp>
    </p:spTree>
    <p:extLst>
      <p:ext uri="{BB962C8B-B14F-4D97-AF65-F5344CB8AC3E}">
        <p14:creationId xmlns:p14="http://schemas.microsoft.com/office/powerpoint/2010/main" val="106806344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847</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14</vt:i4>
      </vt:variant>
    </vt:vector>
  </HeadingPairs>
  <TitlesOfParts>
    <vt:vector size="23" baseType="lpstr">
      <vt:lpstr>Arial</vt:lpstr>
      <vt:lpstr>Bodoni MT</vt:lpstr>
      <vt:lpstr>Calibri</vt:lpstr>
      <vt:lpstr>Calibri Light</vt:lpstr>
      <vt:lpstr>Calisto MT</vt:lpstr>
      <vt:lpstr>Candara</vt:lpstr>
      <vt:lpstr>Segoe UI</vt:lpstr>
      <vt:lpstr>Wingdings</vt:lpstr>
      <vt:lpstr>Tema do Office</vt:lpstr>
      <vt:lpstr>Os cinco estágios de aquisição de uma habilidade</vt:lpstr>
      <vt:lpstr>Agenda</vt:lpstr>
      <vt:lpstr>O que me trouxe até aqui?</vt:lpstr>
      <vt:lpstr>O que me trouxe até aqui?</vt:lpstr>
      <vt:lpstr>Premissas do modelo</vt:lpstr>
      <vt:lpstr>Qual o propósito dessa teoria?</vt:lpstr>
      <vt:lpstr>Os cinco estágios de aquisição de uma habilidade:</vt:lpstr>
      <vt:lpstr>Os cinco estágios de aquisição de uma habilidade:</vt:lpstr>
      <vt:lpstr>Os cinco estágios de aquisição de uma habilidade:</vt:lpstr>
      <vt:lpstr>Os cinco estágios de aquisição de uma habilidade:</vt:lpstr>
      <vt:lpstr>Os cinco estágios de aquisição de uma habilidade:</vt:lpstr>
      <vt:lpstr>Os cinco estágios de aquisição de uma habilidade:</vt:lpstr>
      <vt:lpstr>Reflexões finais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 cinco estágios de aquisição de uma habilidade</dc:title>
  <dc:creator>Pedro Henrique</dc:creator>
  <cp:lastModifiedBy>Gleice Marques Wattimo</cp:lastModifiedBy>
  <cp:revision>2</cp:revision>
  <dcterms:created xsi:type="dcterms:W3CDTF">2021-08-23T12:22:58Z</dcterms:created>
  <dcterms:modified xsi:type="dcterms:W3CDTF">2021-08-25T13:24:27Z</dcterms:modified>
</cp:coreProperties>
</file>